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51.jpg" ContentType="image/jpg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8" r:id="rId3"/>
    <p:sldMasterId id="2147483731" r:id="rId4"/>
    <p:sldMasterId id="2147483819" r:id="rId5"/>
    <p:sldMasterId id="2147483831" r:id="rId6"/>
    <p:sldMasterId id="2147483879" r:id="rId7"/>
    <p:sldMasterId id="2147483891" r:id="rId8"/>
  </p:sldMasterIdLst>
  <p:notesMasterIdLst>
    <p:notesMasterId r:id="rId42"/>
  </p:notesMasterIdLst>
  <p:sldIdLst>
    <p:sldId id="36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18" r:id="rId18"/>
    <p:sldId id="422" r:id="rId19"/>
    <p:sldId id="423" r:id="rId20"/>
    <p:sldId id="421" r:id="rId21"/>
    <p:sldId id="343" r:id="rId22"/>
    <p:sldId id="411" r:id="rId23"/>
    <p:sldId id="412" r:id="rId24"/>
    <p:sldId id="424" r:id="rId25"/>
    <p:sldId id="324" r:id="rId26"/>
    <p:sldId id="405" r:id="rId27"/>
    <p:sldId id="406" r:id="rId28"/>
    <p:sldId id="408" r:id="rId29"/>
    <p:sldId id="346" r:id="rId30"/>
    <p:sldId id="330" r:id="rId31"/>
    <p:sldId id="413" r:id="rId32"/>
    <p:sldId id="416" r:id="rId33"/>
    <p:sldId id="400" r:id="rId34"/>
    <p:sldId id="401" r:id="rId35"/>
    <p:sldId id="402" r:id="rId36"/>
    <p:sldId id="435" r:id="rId37"/>
    <p:sldId id="389" r:id="rId38"/>
    <p:sldId id="409" r:id="rId39"/>
    <p:sldId id="425" r:id="rId40"/>
    <p:sldId id="361" r:id="rId41"/>
  </p:sldIdLst>
  <p:sldSz cx="9144000" cy="5715000" type="screen16x10"/>
  <p:notesSz cx="6797675" cy="9926638"/>
  <p:defaultTextStyle>
    <a:defPPr>
      <a:defRPr lang="th-TH"/>
    </a:defPPr>
    <a:lvl1pPr marL="0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160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5267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6431" algn="l" defTabSz="9141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B050"/>
    <a:srgbClr val="FF33CC"/>
    <a:srgbClr val="2BAAAA"/>
    <a:srgbClr val="33CCFF"/>
    <a:srgbClr val="FFCC00"/>
    <a:srgbClr val="66FFFF"/>
    <a:srgbClr val="ADB9CA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858" autoAdjust="0"/>
  </p:normalViewPr>
  <p:slideViewPr>
    <p:cSldViewPr>
      <p:cViewPr>
        <p:scale>
          <a:sx n="80" d="100"/>
          <a:sy n="80" d="100"/>
        </p:scale>
        <p:origin x="-1002" y="-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istrator\Desktop\&#3626;&#3619;&#3640;&#3611;&#3605;&#3619;&#3623;&#3592;%20&#3619;&#3629;&#3610;%202%202562\3&#3605;&#3635;&#3649;&#3627;&#3609;&#3656;&#3591;&#3623;&#3656;&#3634;&#3591;_22%20&#3626;.&#3588;.6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5.5382205537464679E-3"/>
                  <c:y val="2.863846642139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60735179154893E-3"/>
                  <c:y val="3.150231306353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60735179154216E-3"/>
                  <c:y val="-1.431923321069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Sheet5!$B$4:$B$11</c:f>
              <c:strCache>
                <c:ptCount val="8"/>
                <c:pt idx="0">
                  <c:v>อุดรธานี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หนองบัวลำภู</c:v>
                </c:pt>
                <c:pt idx="4">
                  <c:v>สกลนคร</c:v>
                </c:pt>
                <c:pt idx="5">
                  <c:v>หนองคาย</c:v>
                </c:pt>
                <c:pt idx="6">
                  <c:v>นครพนม</c:v>
                </c:pt>
                <c:pt idx="7">
                  <c:v>รวมเขต</c:v>
                </c:pt>
              </c:strCache>
            </c:strRef>
          </c:cat>
          <c:val>
            <c:numRef>
              <c:f>Sheet5!$C$4:$C$11</c:f>
              <c:numCache>
                <c:formatCode>General</c:formatCode>
                <c:ptCount val="8"/>
                <c:pt idx="0">
                  <c:v>63.17</c:v>
                </c:pt>
                <c:pt idx="1">
                  <c:v>65.66</c:v>
                </c:pt>
                <c:pt idx="2">
                  <c:v>66.930000000000007</c:v>
                </c:pt>
                <c:pt idx="3">
                  <c:v>71.540000000000006</c:v>
                </c:pt>
                <c:pt idx="4">
                  <c:v>73.58</c:v>
                </c:pt>
                <c:pt idx="5">
                  <c:v>75.7</c:v>
                </c:pt>
                <c:pt idx="6">
                  <c:v>89.32</c:v>
                </c:pt>
                <c:pt idx="7">
                  <c:v>70.61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1970304"/>
        <c:axId val="342411904"/>
      </c:barChart>
      <c:catAx>
        <c:axId val="3419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42411904"/>
        <c:crosses val="autoZero"/>
        <c:auto val="1"/>
        <c:lblAlgn val="ctr"/>
        <c:lblOffset val="100"/>
        <c:noMultiLvlLbl val="0"/>
      </c:catAx>
      <c:valAx>
        <c:axId val="34241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4197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36999214010559E-2"/>
          <c:y val="2.2310181532378195E-2"/>
          <c:w val="0.91513877952755907"/>
          <c:h val="0.74669546488921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หนองคาย</c:v>
                </c:pt>
                <c:pt idx="1">
                  <c:v>สกลนคร</c:v>
                </c:pt>
                <c:pt idx="2">
                  <c:v>อุดรธานี</c:v>
                </c:pt>
                <c:pt idx="3">
                  <c:v>นครพนม</c:v>
                </c:pt>
                <c:pt idx="4">
                  <c:v>หนองบัวลำภู</c:v>
                </c:pt>
                <c:pt idx="5">
                  <c:v>บึงกาฬ</c:v>
                </c:pt>
                <c:pt idx="6">
                  <c:v>เลย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64.709999999999994</c:v>
                </c:pt>
                <c:pt idx="1">
                  <c:v>63.41</c:v>
                </c:pt>
                <c:pt idx="2">
                  <c:v>62.48</c:v>
                </c:pt>
                <c:pt idx="3">
                  <c:v>64.56</c:v>
                </c:pt>
                <c:pt idx="4">
                  <c:v>62.25</c:v>
                </c:pt>
                <c:pt idx="5">
                  <c:v>62.27</c:v>
                </c:pt>
                <c:pt idx="6">
                  <c:v>60.77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BA-4D99-AAA2-27A0C46AA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65.20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A-4D99-AAA2-27A0C46AA4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63.40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BA-4D99-AAA2-27A0C46AA4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หนองคาย</c:v>
                </c:pt>
                <c:pt idx="1">
                  <c:v>สกลนคร</c:v>
                </c:pt>
                <c:pt idx="2">
                  <c:v>อุดรธานี</c:v>
                </c:pt>
                <c:pt idx="3">
                  <c:v>นครพนม</c:v>
                </c:pt>
                <c:pt idx="4">
                  <c:v>หนองบัวลำภู</c:v>
                </c:pt>
                <c:pt idx="5">
                  <c:v>บึงกาฬ</c:v>
                </c:pt>
                <c:pt idx="6">
                  <c:v>เลย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65.2</c:v>
                </c:pt>
                <c:pt idx="1">
                  <c:v>65.19</c:v>
                </c:pt>
                <c:pt idx="2">
                  <c:v>64.540000000000006</c:v>
                </c:pt>
                <c:pt idx="3">
                  <c:v>64.489999999999995</c:v>
                </c:pt>
                <c:pt idx="4">
                  <c:v>63.69</c:v>
                </c:pt>
                <c:pt idx="5">
                  <c:v>63.4</c:v>
                </c:pt>
                <c:pt idx="6">
                  <c:v>62.02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BA-4D99-AAA2-27A0C46AA4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5069696"/>
        <c:axId val="375177984"/>
      </c:barChart>
      <c:catAx>
        <c:axId val="3750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75177984"/>
        <c:crosses val="autoZero"/>
        <c:auto val="1"/>
        <c:lblAlgn val="ctr"/>
        <c:lblOffset val="100"/>
        <c:noMultiLvlLbl val="0"/>
      </c:catAx>
      <c:valAx>
        <c:axId val="37517798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7506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sz="16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Happy Society</c:v>
                </c:pt>
                <c:pt idx="1">
                  <c:v>Happy Relax</c:v>
                </c:pt>
                <c:pt idx="2">
                  <c:v>Happy Family</c:v>
                </c:pt>
                <c:pt idx="3">
                  <c:v>Happy Soul</c:v>
                </c:pt>
                <c:pt idx="4">
                  <c:v>Happy Heart</c:v>
                </c:pt>
                <c:pt idx="5">
                  <c:v>Happy Body</c:v>
                </c:pt>
                <c:pt idx="6">
                  <c:v>Happy Money</c:v>
                </c:pt>
                <c:pt idx="7">
                  <c:v>Happy Worklife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63.59</c:v>
                </c:pt>
                <c:pt idx="1">
                  <c:v>55.35</c:v>
                </c:pt>
                <c:pt idx="2">
                  <c:v>66.05</c:v>
                </c:pt>
                <c:pt idx="3">
                  <c:v>71.47</c:v>
                </c:pt>
                <c:pt idx="4">
                  <c:v>69.569999999999993</c:v>
                </c:pt>
                <c:pt idx="5">
                  <c:v>64.13</c:v>
                </c:pt>
                <c:pt idx="6">
                  <c:v>47.88</c:v>
                </c:pt>
                <c:pt idx="7">
                  <c:v>61.72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1B-494A-9AC6-657091D47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62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Happy Society</c:v>
                </c:pt>
                <c:pt idx="1">
                  <c:v>Happy Relax</c:v>
                </c:pt>
                <c:pt idx="2">
                  <c:v>Happy Family</c:v>
                </c:pt>
                <c:pt idx="3">
                  <c:v>Happy Soul</c:v>
                </c:pt>
                <c:pt idx="4">
                  <c:v>Happy Heart</c:v>
                </c:pt>
                <c:pt idx="5">
                  <c:v>Happy Body</c:v>
                </c:pt>
                <c:pt idx="6">
                  <c:v>Happy Money</c:v>
                </c:pt>
                <c:pt idx="7">
                  <c:v>Happy Worklife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65.3</c:v>
                </c:pt>
                <c:pt idx="1">
                  <c:v>56.16</c:v>
                </c:pt>
                <c:pt idx="2">
                  <c:v>65.739999999999995</c:v>
                </c:pt>
                <c:pt idx="3">
                  <c:v>73.099999999999994</c:v>
                </c:pt>
                <c:pt idx="4">
                  <c:v>71.98</c:v>
                </c:pt>
                <c:pt idx="5">
                  <c:v>64.13</c:v>
                </c:pt>
                <c:pt idx="6">
                  <c:v>50.59</c:v>
                </c:pt>
                <c:pt idx="7">
                  <c:v>63.59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1B-494A-9AC6-657091D4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3"/>
        <c:axId val="374934144"/>
        <c:axId val="375021952"/>
      </c:barChart>
      <c:catAx>
        <c:axId val="3749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75021952"/>
        <c:crosses val="autoZero"/>
        <c:auto val="1"/>
        <c:lblAlgn val="ctr"/>
        <c:lblOffset val="100"/>
        <c:noMultiLvlLbl val="0"/>
      </c:catAx>
      <c:valAx>
        <c:axId val="37502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74934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ร้อยละโรงพยาบาลที่ผ่านเกณฑ์ระดับ 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รพศ./รพท.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360155038311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เขตสุขภาพ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66.66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รพช.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57950780730444E-2"/>
                  <c:y val="-1.8338594662037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840694980810536E-2"/>
                      <c:h val="7.297515863411477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77192881476161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33916950555215E-2"/>
                  <c:y val="-3.6680077519155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เขตสุขภาพ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36.840000000000003</c:v>
                </c:pt>
                <c:pt idx="1">
                  <c:v>81.25</c:v>
                </c:pt>
                <c:pt idx="2">
                  <c:v>18.18</c:v>
                </c:pt>
                <c:pt idx="3">
                  <c:v>0</c:v>
                </c:pt>
                <c:pt idx="4">
                  <c:v>61.53</c:v>
                </c:pt>
                <c:pt idx="5">
                  <c:v>20</c:v>
                </c:pt>
                <c:pt idx="6">
                  <c:v>0</c:v>
                </c:pt>
                <c:pt idx="7">
                  <c:v>39.24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รพ.สังกัดกรมฯ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หนองบัวลำภู</c:v>
                </c:pt>
                <c:pt idx="6">
                  <c:v>บึงกาฬ</c:v>
                </c:pt>
                <c:pt idx="7">
                  <c:v>เขตสุขภาพ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2">
                  <c:v>100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291264"/>
        <c:axId val="375293056"/>
      </c:barChart>
      <c:catAx>
        <c:axId val="3752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75293056"/>
        <c:crosses val="autoZero"/>
        <c:auto val="1"/>
        <c:lblAlgn val="ctr"/>
        <c:lblOffset val="100"/>
        <c:noMultiLvlLbl val="0"/>
      </c:catAx>
      <c:valAx>
        <c:axId val="3752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752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3696412948382"/>
          <c:y val="0.13425925925925927"/>
          <c:w val="0.8280076552930884"/>
          <c:h val="0.60408719743365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กราฟเขต!$C$1</c:f>
              <c:strCache>
                <c:ptCount val="1"/>
                <c:pt idx="0">
                  <c:v>รพศ./รพท.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กราฟเขต!$B$2:$B$9</c:f>
              <c:strCache>
                <c:ptCount val="8"/>
                <c:pt idx="0">
                  <c:v>หนองบัวลำภู</c:v>
                </c:pt>
                <c:pt idx="1">
                  <c:v>สกลนคร</c:v>
                </c:pt>
                <c:pt idx="2">
                  <c:v>บึงกาฬ</c:v>
                </c:pt>
                <c:pt idx="3">
                  <c:v>อุดรธานี</c:v>
                </c:pt>
                <c:pt idx="4">
                  <c:v>นครพนม</c:v>
                </c:pt>
                <c:pt idx="5">
                  <c:v>หนองคาย</c:v>
                </c:pt>
                <c:pt idx="6">
                  <c:v>เลย</c:v>
                </c:pt>
                <c:pt idx="7">
                  <c:v>รวมเขต 8</c:v>
                </c:pt>
              </c:strCache>
            </c:strRef>
          </c:cat>
          <c:val>
            <c:numRef>
              <c:f>กราฟเขต!$C$2:$C$9</c:f>
              <c:numCache>
                <c:formatCode>0.00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กราฟเขต!$D$1</c:f>
              <c:strCache>
                <c:ptCount val="1"/>
                <c:pt idx="0">
                  <c:v>รพช.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กราฟเขต!$B$2:$B$9</c:f>
              <c:strCache>
                <c:ptCount val="8"/>
                <c:pt idx="0">
                  <c:v>หนองบัวลำภู</c:v>
                </c:pt>
                <c:pt idx="1">
                  <c:v>สกลนคร</c:v>
                </c:pt>
                <c:pt idx="2">
                  <c:v>บึงกาฬ</c:v>
                </c:pt>
                <c:pt idx="3">
                  <c:v>อุดรธานี</c:v>
                </c:pt>
                <c:pt idx="4">
                  <c:v>นครพนม</c:v>
                </c:pt>
                <c:pt idx="5">
                  <c:v>หนองคาย</c:v>
                </c:pt>
                <c:pt idx="6">
                  <c:v>เลย</c:v>
                </c:pt>
                <c:pt idx="7">
                  <c:v>รวมเขต 8</c:v>
                </c:pt>
              </c:strCache>
            </c:strRef>
          </c:cat>
          <c:val>
            <c:numRef>
              <c:f>กราฟเขต!$D$2:$D$9</c:f>
              <c:numCache>
                <c:formatCode>0.00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85.714285714285708</c:v>
                </c:pt>
                <c:pt idx="3">
                  <c:v>84.21052631578948</c:v>
                </c:pt>
                <c:pt idx="4">
                  <c:v>60</c:v>
                </c:pt>
                <c:pt idx="5">
                  <c:v>62.5</c:v>
                </c:pt>
                <c:pt idx="6">
                  <c:v>61.53846153846154</c:v>
                </c:pt>
                <c:pt idx="7">
                  <c:v>79.74683544303798</c:v>
                </c:pt>
              </c:numCache>
            </c:numRef>
          </c:val>
        </c:ser>
        <c:ser>
          <c:idx val="2"/>
          <c:order val="2"/>
          <c:tx>
            <c:strRef>
              <c:f>กราฟเขต!$E$1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กราฟเขต!$B$2:$B$9</c:f>
              <c:strCache>
                <c:ptCount val="8"/>
                <c:pt idx="0">
                  <c:v>หนองบัวลำภู</c:v>
                </c:pt>
                <c:pt idx="1">
                  <c:v>สกลนคร</c:v>
                </c:pt>
                <c:pt idx="2">
                  <c:v>บึงกาฬ</c:v>
                </c:pt>
                <c:pt idx="3">
                  <c:v>อุดรธานี</c:v>
                </c:pt>
                <c:pt idx="4">
                  <c:v>นครพนม</c:v>
                </c:pt>
                <c:pt idx="5">
                  <c:v>หนองคาย</c:v>
                </c:pt>
                <c:pt idx="6">
                  <c:v>เลย</c:v>
                </c:pt>
                <c:pt idx="7">
                  <c:v>รวมเขต 8</c:v>
                </c:pt>
              </c:strCache>
            </c:strRef>
          </c:cat>
          <c:val>
            <c:numRef>
              <c:f>กราฟเขต!$E$2:$E$9</c:f>
              <c:numCache>
                <c:formatCode>0.00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87.5</c:v>
                </c:pt>
                <c:pt idx="3">
                  <c:v>86.956521739130437</c:v>
                </c:pt>
                <c:pt idx="4">
                  <c:v>66.666666666666671</c:v>
                </c:pt>
                <c:pt idx="5">
                  <c:v>66.666666666666671</c:v>
                </c:pt>
                <c:pt idx="6">
                  <c:v>66.666666666666671</c:v>
                </c:pt>
                <c:pt idx="7">
                  <c:v>82.417582417582423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3"/>
        <c:axId val="380581376"/>
        <c:axId val="380582912"/>
      </c:barChart>
      <c:catAx>
        <c:axId val="3805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0582912"/>
        <c:crosses val="autoZero"/>
        <c:auto val="1"/>
        <c:lblAlgn val="ctr"/>
        <c:lblOffset val="100"/>
        <c:noMultiLvlLbl val="0"/>
      </c:catAx>
      <c:valAx>
        <c:axId val="38058291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80581376"/>
        <c:crosses val="autoZero"/>
        <c:crossBetween val="between"/>
        <c:majorUnit val="20"/>
        <c:minorUnit val="4"/>
      </c:valAx>
    </c:plotArea>
    <c:legend>
      <c:legendPos val="r"/>
      <c:layout>
        <c:manualLayout>
          <c:xMode val="edge"/>
          <c:yMode val="edge"/>
          <c:x val="0.16969575678040244"/>
          <c:y val="0.84607064741907256"/>
          <c:w val="0.68585979877515313"/>
          <c:h val="0.135410834062408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7"/>
              <c:tx>
                <c:rich>
                  <a:bodyPr/>
                  <a:lstStyle/>
                  <a:p>
                    <a:fld id="{7485E7F4-9582-445F-A167-B078D401A1A1}" type="VALUE">
                      <a:rPr lang="en-US"/>
                      <a:pPr/>
                      <a:t>[ค่า]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Sheet1!$C$4:$C$11</c:f>
              <c:strCache>
                <c:ptCount val="8"/>
                <c:pt idx="0">
                  <c:v>สกลนคร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บึงกาฬ</c:v>
                </c:pt>
                <c:pt idx="4">
                  <c:v>หนองคาย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 8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88.24</c:v>
                </c:pt>
                <c:pt idx="4">
                  <c:v>84.21</c:v>
                </c:pt>
                <c:pt idx="5">
                  <c:v>72.400000000000006</c:v>
                </c:pt>
                <c:pt idx="6">
                  <c:v>72</c:v>
                </c:pt>
                <c:pt idx="7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0632448"/>
        <c:axId val="380893824"/>
      </c:barChart>
      <c:catAx>
        <c:axId val="3806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80893824"/>
        <c:crosses val="autoZero"/>
        <c:auto val="1"/>
        <c:lblAlgn val="ctr"/>
        <c:lblOffset val="100"/>
        <c:noMultiLvlLbl val="0"/>
      </c:catAx>
      <c:valAx>
        <c:axId val="38089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06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การจัดส่ง%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หนองบัวลำภู</c:v>
                </c:pt>
                <c:pt idx="1">
                  <c:v>บึงกาฬ</c:v>
                </c:pt>
                <c:pt idx="2">
                  <c:v>อุดรธานี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นครพนม</c:v>
                </c:pt>
                <c:pt idx="6">
                  <c:v>สกลนคร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ผลการประเมิน%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96029108465539E-2"/>
                  <c:y val="-2.877948808514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712794388795982E-3"/>
                  <c:y val="-2.281988004289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42558877759138E-2"/>
                  <c:y val="-1.303993145308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42558877759196E-2"/>
                  <c:y val="1.95598971796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427676633277413E-3"/>
                  <c:y val="6.519965726542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หนองบัวลำภู</c:v>
                </c:pt>
                <c:pt idx="1">
                  <c:v>บึงกาฬ</c:v>
                </c:pt>
                <c:pt idx="2">
                  <c:v>อุดรธานี</c:v>
                </c:pt>
                <c:pt idx="3">
                  <c:v>หนองคาย</c:v>
                </c:pt>
                <c:pt idx="4">
                  <c:v>เลย</c:v>
                </c:pt>
                <c:pt idx="5">
                  <c:v>นครพนม</c:v>
                </c:pt>
                <c:pt idx="6">
                  <c:v>สกลนคร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72.489999999999995</c:v>
                </c:pt>
                <c:pt idx="1">
                  <c:v>72.760000000000005</c:v>
                </c:pt>
                <c:pt idx="2">
                  <c:v>75.290000000000006</c:v>
                </c:pt>
                <c:pt idx="3">
                  <c:v>68.83</c:v>
                </c:pt>
                <c:pt idx="4">
                  <c:v>60.25</c:v>
                </c:pt>
                <c:pt idx="5">
                  <c:v>55.28</c:v>
                </c:pt>
                <c:pt idx="6">
                  <c:v>83.66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487744"/>
        <c:axId val="381493632"/>
      </c:barChart>
      <c:catAx>
        <c:axId val="38148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493632"/>
        <c:crosses val="autoZero"/>
        <c:auto val="1"/>
        <c:lblAlgn val="ctr"/>
        <c:lblOffset val="100"/>
        <c:noMultiLvlLbl val="0"/>
      </c:catAx>
      <c:valAx>
        <c:axId val="3814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381487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Sheet1!$C$4:$C$10</c:f>
              <c:strCache>
                <c:ptCount val="7"/>
                <c:pt idx="0">
                  <c:v>เลย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นครพนม</c:v>
                </c:pt>
                <c:pt idx="4">
                  <c:v>สกลนคร</c:v>
                </c:pt>
                <c:pt idx="5">
                  <c:v>หนองคาย</c:v>
                </c:pt>
                <c:pt idx="6">
                  <c:v>บึงกาฬ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95.24</c:v>
                </c:pt>
                <c:pt idx="3">
                  <c:v>91.67</c:v>
                </c:pt>
                <c:pt idx="4">
                  <c:v>88.89</c:v>
                </c:pt>
                <c:pt idx="5">
                  <c:v>77.78</c:v>
                </c:pt>
                <c:pt idx="6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1892480"/>
        <c:axId val="382411520"/>
      </c:barChart>
      <c:catAx>
        <c:axId val="3818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82411520"/>
        <c:crosses val="autoZero"/>
        <c:auto val="1"/>
        <c:lblAlgn val="ctr"/>
        <c:lblOffset val="100"/>
        <c:noMultiLvlLbl val="0"/>
      </c:catAx>
      <c:valAx>
        <c:axId val="38241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8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CC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3888888888888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(2)'!$C$4:$C$11</c:f>
              <c:strCache>
                <c:ptCount val="8"/>
                <c:pt idx="0">
                  <c:v>เลย</c:v>
                </c:pt>
                <c:pt idx="1">
                  <c:v>สกลนคร</c:v>
                </c:pt>
                <c:pt idx="2">
                  <c:v>อุดรธานี</c:v>
                </c:pt>
                <c:pt idx="3">
                  <c:v>นครพนม</c:v>
                </c:pt>
                <c:pt idx="4">
                  <c:v>หนองบัวลำภู</c:v>
                </c:pt>
                <c:pt idx="5">
                  <c:v>บึงกาฬ</c:v>
                </c:pt>
                <c:pt idx="6">
                  <c:v>หนองคาย</c:v>
                </c:pt>
                <c:pt idx="7">
                  <c:v>เขต 8</c:v>
                </c:pt>
              </c:strCache>
            </c:strRef>
          </c:cat>
          <c:val>
            <c:numRef>
              <c:f>'Sheet1 (2)'!$D$4:$D$11</c:f>
              <c:numCache>
                <c:formatCode>General</c:formatCode>
                <c:ptCount val="8"/>
                <c:pt idx="0">
                  <c:v>92.86</c:v>
                </c:pt>
                <c:pt idx="1">
                  <c:v>88.89</c:v>
                </c:pt>
                <c:pt idx="2">
                  <c:v>85.71</c:v>
                </c:pt>
                <c:pt idx="3">
                  <c:v>83.33</c:v>
                </c:pt>
                <c:pt idx="4">
                  <c:v>83.33</c:v>
                </c:pt>
                <c:pt idx="5">
                  <c:v>75</c:v>
                </c:pt>
                <c:pt idx="6">
                  <c:v>66.67</c:v>
                </c:pt>
                <c:pt idx="7">
                  <c:v>82.26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1976960"/>
        <c:axId val="381980032"/>
      </c:barChart>
      <c:catAx>
        <c:axId val="3819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81980032"/>
        <c:crosses val="autoZero"/>
        <c:auto val="1"/>
        <c:lblAlgn val="ctr"/>
        <c:lblOffset val="100"/>
        <c:noMultiLvlLbl val="0"/>
      </c:catAx>
      <c:valAx>
        <c:axId val="38198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9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JS Sadayu" panose="02000000000000000000" pitchFamily="2" charset="-34"/>
          <a:cs typeface="JS Sadayu" panose="02000000000000000000" pitchFamily="2" charset="-34"/>
        </a:defRPr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D72F-AC9B-4FA4-9C88-B7A757DB38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7BD84EE-DE3F-4548-A1F9-66EA4D13446B}">
      <dgm:prSet phldrT="[ข้อความ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h-TH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มาตรการในพื้นที่   </a:t>
          </a:r>
        </a:p>
        <a:p>
          <a:r>
            <a:rPr lang="th-TH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รอบ </a:t>
          </a:r>
          <a:r>
            <a:rPr lang="en-US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2/2562 </a:t>
          </a:r>
          <a:r>
            <a:rPr lang="th-TH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(</a:t>
          </a:r>
          <a:r>
            <a:rPr lang="en-US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7 </a:t>
          </a:r>
          <a:r>
            <a:rPr lang="th-TH" sz="1800" b="0" dirty="0" smtClean="0">
              <a:solidFill>
                <a:schemeClr val="tx1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จังหวัด)</a:t>
          </a:r>
          <a:endParaRPr lang="th-TH" sz="1800" b="0" dirty="0">
            <a:solidFill>
              <a:schemeClr val="tx1"/>
            </a:solidFill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DC386CD3-C57E-4C98-BBC6-1514557DFAC6}" type="parTrans" cxnId="{F1EA177C-4BE8-40A8-85AB-05F548C7778B}">
      <dgm:prSet/>
      <dgm:spPr/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767DD93B-D07D-432F-A114-A08685A5DB92}" type="sibTrans" cxnId="{F1EA177C-4BE8-40A8-85AB-05F548C7778B}">
      <dgm:prSet custT="1"/>
      <dgm:spPr>
        <a:solidFill>
          <a:srgbClr val="FF0066"/>
        </a:solidFill>
      </dgm:spPr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CDC4036F-5D8B-4329-83C2-596B0908918A}">
      <dgm:prSet phldrT="[ข้อความ]" custT="1"/>
      <dgm:spPr>
        <a:solidFill>
          <a:srgbClr val="FFCCFF"/>
        </a:solidFill>
      </dgm:spPr>
      <dgm:t>
        <a:bodyPr/>
        <a:lstStyle/>
        <a:p>
          <a:pPr algn="ctr"/>
          <a:r>
            <a:rPr lang="en-US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2. </a:t>
          </a:r>
          <a:r>
            <a:rPr lang="th-TH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หน่วยบริการผ่านเกณฑ์      การประเมินการควบคุมภายใน   </a:t>
          </a:r>
          <a:r>
            <a:rPr lang="en-US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  5 </a:t>
          </a:r>
          <a:r>
            <a:rPr lang="th-TH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มิติ ในระบบ </a:t>
          </a:r>
          <a:r>
            <a:rPr lang="en-US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EIA </a:t>
          </a:r>
          <a:r>
            <a:rPr lang="th-TH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ร้อยละ </a:t>
          </a:r>
          <a:r>
            <a:rPr lang="en-US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80 </a:t>
          </a:r>
          <a:endParaRPr lang="th-TH" sz="1800" b="0" dirty="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091AE479-4A4B-4C3F-966B-FB235BDDF186}" type="parTrans" cxnId="{49022D3E-E1A8-4C7F-BFB0-9AB60569ADB8}">
      <dgm:prSet/>
      <dgm:spPr/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A6D354C6-CBF3-45C7-BB46-CE483C3092E5}" type="sibTrans" cxnId="{49022D3E-E1A8-4C7F-BFB0-9AB60569ADB8}">
      <dgm:prSet/>
      <dgm:spPr/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E633C47A-D0E5-4161-8108-9C0182C08115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1. </a:t>
          </a:r>
          <a:r>
            <a:rPr lang="th-TH" sz="1800" b="0" dirty="0" smtClean="0">
              <a:solidFill>
                <a:srgbClr val="003300"/>
              </a:solidFill>
              <a:latin typeface="JS Sadayu" panose="02000000000000000000" pitchFamily="2" charset="-34"/>
              <a:cs typeface="JS Sadayu" panose="02000000000000000000" pitchFamily="2" charset="-34"/>
            </a:rPr>
            <a:t>กำกับติดตามการแก้ไขข้อทักท้วงการตรวจสอบงบการเงิน</a:t>
          </a:r>
          <a:endParaRPr lang="th-TH" sz="1800" b="0" dirty="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031A9157-DAD1-44A3-A005-3B0229BDCB5A}" type="sibTrans" cxnId="{9979DD13-0BEE-4DCF-9AC9-30B03822869A}">
      <dgm:prSet custT="1"/>
      <dgm:spPr>
        <a:solidFill>
          <a:srgbClr val="FF0066"/>
        </a:solidFill>
      </dgm:spPr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39399233-4F2C-4034-948F-C28C19A5DE58}" type="parTrans" cxnId="{9979DD13-0BEE-4DCF-9AC9-30B03822869A}">
      <dgm:prSet/>
      <dgm:spPr/>
      <dgm:t>
        <a:bodyPr/>
        <a:lstStyle/>
        <a:p>
          <a:endParaRPr lang="th-TH" sz="2400">
            <a:latin typeface="JS Sadayu" panose="02000000000000000000" pitchFamily="2" charset="-34"/>
            <a:cs typeface="JS Sadayu" panose="02000000000000000000" pitchFamily="2" charset="-34"/>
          </a:endParaRPr>
        </a:p>
      </dgm:t>
    </dgm:pt>
    <dgm:pt modelId="{BCEC5A0C-2D20-4CEF-8FA5-62BBEA82A36E}" type="pres">
      <dgm:prSet presAssocID="{FBF3D72F-AC9B-4FA4-9C88-B7A757DB3804}" presName="Name0" presStyleCnt="0">
        <dgm:presLayoutVars>
          <dgm:dir/>
          <dgm:resizeHandles val="exact"/>
        </dgm:presLayoutVars>
      </dgm:prSet>
      <dgm:spPr/>
    </dgm:pt>
    <dgm:pt modelId="{73FD1D84-9770-44DB-98E4-372EAB3AC115}" type="pres">
      <dgm:prSet presAssocID="{C7BD84EE-DE3F-4548-A1F9-66EA4D13446B}" presName="node" presStyleLbl="node1" presStyleIdx="0" presStyleCnt="3" custScaleX="129374" custLinFactNeighborX="-32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E31E5-537C-4974-8155-B094DFA90AB7}" type="pres">
      <dgm:prSet presAssocID="{767DD93B-D07D-432F-A114-A08685A5DB92}" presName="sibTrans" presStyleLbl="sibTrans2D1" presStyleIdx="0" presStyleCnt="2" custScaleX="111260" custLinFactNeighborX="10235"/>
      <dgm:spPr/>
      <dgm:t>
        <a:bodyPr/>
        <a:lstStyle/>
        <a:p>
          <a:endParaRPr lang="th-TH"/>
        </a:p>
      </dgm:t>
    </dgm:pt>
    <dgm:pt modelId="{91C0F864-3BE6-434A-9AA3-79AB1A8560C5}" type="pres">
      <dgm:prSet presAssocID="{767DD93B-D07D-432F-A114-A08685A5DB92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A708FEC0-5073-4978-84DD-B3C09E70ABEB}" type="pres">
      <dgm:prSet presAssocID="{E633C47A-D0E5-4161-8108-9C0182C08115}" presName="node" presStyleLbl="node1" presStyleIdx="1" presStyleCnt="3" custScaleX="156673" custLinFactNeighborX="-5761" custLinFactNeighborY="-16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F05C2-536C-47D7-AFE9-C21126FD49D9}" type="pres">
      <dgm:prSet presAssocID="{031A9157-DAD1-44A3-A005-3B0229BDCB5A}" presName="sibTrans" presStyleLbl="sibTrans2D1" presStyleIdx="1" presStyleCnt="2"/>
      <dgm:spPr/>
      <dgm:t>
        <a:bodyPr/>
        <a:lstStyle/>
        <a:p>
          <a:endParaRPr lang="th-TH"/>
        </a:p>
      </dgm:t>
    </dgm:pt>
    <dgm:pt modelId="{66149C0F-14D9-4C7A-97B7-78C728053708}" type="pres">
      <dgm:prSet presAssocID="{031A9157-DAD1-44A3-A005-3B0229BDCB5A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1AF510D9-1F9E-4E7B-965C-77325154336F}" type="pres">
      <dgm:prSet presAssocID="{CDC4036F-5D8B-4329-83C2-596B0908918A}" presName="node" presStyleLbl="node1" presStyleIdx="2" presStyleCnt="3" custScaleX="1407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3EC2B53-AC05-45C3-8727-0F57EC13E94A}" type="presOf" srcId="{767DD93B-D07D-432F-A114-A08685A5DB92}" destId="{91C0F864-3BE6-434A-9AA3-79AB1A8560C5}" srcOrd="1" destOrd="0" presId="urn:microsoft.com/office/officeart/2005/8/layout/process1"/>
    <dgm:cxn modelId="{83B4E22E-1F44-4EA1-988C-1631D718B365}" type="presOf" srcId="{CDC4036F-5D8B-4329-83C2-596B0908918A}" destId="{1AF510D9-1F9E-4E7B-965C-77325154336F}" srcOrd="0" destOrd="0" presId="urn:microsoft.com/office/officeart/2005/8/layout/process1"/>
    <dgm:cxn modelId="{F1EA177C-4BE8-40A8-85AB-05F548C7778B}" srcId="{FBF3D72F-AC9B-4FA4-9C88-B7A757DB3804}" destId="{C7BD84EE-DE3F-4548-A1F9-66EA4D13446B}" srcOrd="0" destOrd="0" parTransId="{DC386CD3-C57E-4C98-BBC6-1514557DFAC6}" sibTransId="{767DD93B-D07D-432F-A114-A08685A5DB92}"/>
    <dgm:cxn modelId="{6430AFEA-0D02-4E24-9CBB-D2F45735808D}" type="presOf" srcId="{031A9157-DAD1-44A3-A005-3B0229BDCB5A}" destId="{190F05C2-536C-47D7-AFE9-C21126FD49D9}" srcOrd="0" destOrd="0" presId="urn:microsoft.com/office/officeart/2005/8/layout/process1"/>
    <dgm:cxn modelId="{413CD892-50FB-4E7F-9B6C-E56A8E624809}" type="presOf" srcId="{E633C47A-D0E5-4161-8108-9C0182C08115}" destId="{A708FEC0-5073-4978-84DD-B3C09E70ABEB}" srcOrd="0" destOrd="0" presId="urn:microsoft.com/office/officeart/2005/8/layout/process1"/>
    <dgm:cxn modelId="{9979DD13-0BEE-4DCF-9AC9-30B03822869A}" srcId="{FBF3D72F-AC9B-4FA4-9C88-B7A757DB3804}" destId="{E633C47A-D0E5-4161-8108-9C0182C08115}" srcOrd="1" destOrd="0" parTransId="{39399233-4F2C-4034-948F-C28C19A5DE58}" sibTransId="{031A9157-DAD1-44A3-A005-3B0229BDCB5A}"/>
    <dgm:cxn modelId="{49022D3E-E1A8-4C7F-BFB0-9AB60569ADB8}" srcId="{FBF3D72F-AC9B-4FA4-9C88-B7A757DB3804}" destId="{CDC4036F-5D8B-4329-83C2-596B0908918A}" srcOrd="2" destOrd="0" parTransId="{091AE479-4A4B-4C3F-966B-FB235BDDF186}" sibTransId="{A6D354C6-CBF3-45C7-BB46-CE483C3092E5}"/>
    <dgm:cxn modelId="{1DC481C3-E0B7-452F-8BC0-AD872AB7B75E}" type="presOf" srcId="{C7BD84EE-DE3F-4548-A1F9-66EA4D13446B}" destId="{73FD1D84-9770-44DB-98E4-372EAB3AC115}" srcOrd="0" destOrd="0" presId="urn:microsoft.com/office/officeart/2005/8/layout/process1"/>
    <dgm:cxn modelId="{7E42CB6F-D1FD-405F-8EAA-06C83C0A7C59}" type="presOf" srcId="{031A9157-DAD1-44A3-A005-3B0229BDCB5A}" destId="{66149C0F-14D9-4C7A-97B7-78C728053708}" srcOrd="1" destOrd="0" presId="urn:microsoft.com/office/officeart/2005/8/layout/process1"/>
    <dgm:cxn modelId="{6659E10E-13C2-4DEC-BCDE-87EE4F412767}" type="presOf" srcId="{767DD93B-D07D-432F-A114-A08685A5DB92}" destId="{9CBE31E5-537C-4974-8155-B094DFA90AB7}" srcOrd="0" destOrd="0" presId="urn:microsoft.com/office/officeart/2005/8/layout/process1"/>
    <dgm:cxn modelId="{23E2C708-ECC9-43BE-9C18-7726DE2F1238}" type="presOf" srcId="{FBF3D72F-AC9B-4FA4-9C88-B7A757DB3804}" destId="{BCEC5A0C-2D20-4CEF-8FA5-62BBEA82A36E}" srcOrd="0" destOrd="0" presId="urn:microsoft.com/office/officeart/2005/8/layout/process1"/>
    <dgm:cxn modelId="{64C5F111-F9D3-47F9-8239-74F38F8C40FC}" type="presParOf" srcId="{BCEC5A0C-2D20-4CEF-8FA5-62BBEA82A36E}" destId="{73FD1D84-9770-44DB-98E4-372EAB3AC115}" srcOrd="0" destOrd="0" presId="urn:microsoft.com/office/officeart/2005/8/layout/process1"/>
    <dgm:cxn modelId="{6F844EFA-2BCF-4F9E-9A1E-5334ED55E89A}" type="presParOf" srcId="{BCEC5A0C-2D20-4CEF-8FA5-62BBEA82A36E}" destId="{9CBE31E5-537C-4974-8155-B094DFA90AB7}" srcOrd="1" destOrd="0" presId="urn:microsoft.com/office/officeart/2005/8/layout/process1"/>
    <dgm:cxn modelId="{BED5C723-EEE5-4166-9592-0CAFF00A7BDB}" type="presParOf" srcId="{9CBE31E5-537C-4974-8155-B094DFA90AB7}" destId="{91C0F864-3BE6-434A-9AA3-79AB1A8560C5}" srcOrd="0" destOrd="0" presId="urn:microsoft.com/office/officeart/2005/8/layout/process1"/>
    <dgm:cxn modelId="{FD9286B0-0EAE-47A4-AE59-B4128BA2F371}" type="presParOf" srcId="{BCEC5A0C-2D20-4CEF-8FA5-62BBEA82A36E}" destId="{A708FEC0-5073-4978-84DD-B3C09E70ABEB}" srcOrd="2" destOrd="0" presId="urn:microsoft.com/office/officeart/2005/8/layout/process1"/>
    <dgm:cxn modelId="{91A9752D-03F1-4E84-A635-0CCF0A260395}" type="presParOf" srcId="{BCEC5A0C-2D20-4CEF-8FA5-62BBEA82A36E}" destId="{190F05C2-536C-47D7-AFE9-C21126FD49D9}" srcOrd="3" destOrd="0" presId="urn:microsoft.com/office/officeart/2005/8/layout/process1"/>
    <dgm:cxn modelId="{463A1F4C-AE57-4AA8-B718-37B052BE81FA}" type="presParOf" srcId="{190F05C2-536C-47D7-AFE9-C21126FD49D9}" destId="{66149C0F-14D9-4C7A-97B7-78C728053708}" srcOrd="0" destOrd="0" presId="urn:microsoft.com/office/officeart/2005/8/layout/process1"/>
    <dgm:cxn modelId="{76911209-2673-41CC-AF40-F1D211EB5766}" type="presParOf" srcId="{BCEC5A0C-2D20-4CEF-8FA5-62BBEA82A36E}" destId="{1AF510D9-1F9E-4E7B-965C-7732515433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67AA-8F84-4C4C-BD86-94036CACA81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2C8C8-A295-4EFC-BF6C-1571477B2F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9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7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1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00FC-A9FD-48C5-A3B7-6ADB85C203D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114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45EE5-E9B5-448E-95E1-E170AAE9F65B}" type="slidenum">
              <a:rPr lang="th-TH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45EE5-E9B5-448E-95E1-E170AAE9F65B}" type="slidenum">
              <a:rPr lang="th-TH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65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15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52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35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63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23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8500D-B2F6-4F1A-BC04-2821D2FD23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14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45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31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C8C8-A295-4EFC-BF6C-1571477B2F99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841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8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07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53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85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9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762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459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51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5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047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38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4171" tIns="32086" rIns="64171" bIns="32086" rtlCol="0" anchor="ctr"/>
          <a:lstStyle/>
          <a:p>
            <a:pPr defTabSz="641636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3233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38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900" y="4916074"/>
            <a:ext cx="4179095" cy="718573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41636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4163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1636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1636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8" y="4916074"/>
            <a:ext cx="4179095" cy="718573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41636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4163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1636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1636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004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614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113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50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5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9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49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8828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0287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303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69" y="2148957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81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521" y="2148957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81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58" y="2148957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81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645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2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424435"/>
            <a:ext cx="2648012" cy="3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2716282"/>
            <a:ext cx="1995680" cy="26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1798484"/>
            <a:ext cx="1836866" cy="2604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810" baseline="0">
                <a:latin typeface="+mn-lt"/>
                <a:cs typeface="Arial" pitchFamily="34" charset="0"/>
              </a:defRPr>
            </a:lvl1pPr>
            <a:lvl2pPr marL="320873" indent="0">
              <a:buNone/>
              <a:defRPr sz="1980"/>
            </a:lvl2pPr>
            <a:lvl3pPr marL="641748" indent="0">
              <a:buNone/>
              <a:defRPr sz="1710"/>
            </a:lvl3pPr>
            <a:lvl4pPr marL="962619" indent="0">
              <a:buNone/>
              <a:defRPr sz="1440"/>
            </a:lvl4pPr>
            <a:lvl5pPr marL="1283490" indent="0">
              <a:buNone/>
              <a:defRPr sz="1440"/>
            </a:lvl5pPr>
            <a:lvl6pPr marL="1604364" indent="0">
              <a:buNone/>
              <a:defRPr sz="1440"/>
            </a:lvl6pPr>
            <a:lvl7pPr marL="1925240" indent="0">
              <a:buNone/>
              <a:defRPr sz="1440"/>
            </a:lvl7pPr>
            <a:lvl8pPr marL="2246107" indent="0">
              <a:buNone/>
              <a:defRPr sz="1440"/>
            </a:lvl8pPr>
            <a:lvl9pPr marL="2566981" indent="0">
              <a:buNone/>
              <a:defRPr sz="144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58" y="2836176"/>
            <a:ext cx="1113343" cy="1942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810" baseline="0">
                <a:latin typeface="+mn-lt"/>
                <a:cs typeface="Arial" pitchFamily="34" charset="0"/>
              </a:defRPr>
            </a:lvl1pPr>
            <a:lvl2pPr marL="320873" indent="0">
              <a:buNone/>
              <a:defRPr sz="1980"/>
            </a:lvl2pPr>
            <a:lvl3pPr marL="641748" indent="0">
              <a:buNone/>
              <a:defRPr sz="1710"/>
            </a:lvl3pPr>
            <a:lvl4pPr marL="962619" indent="0">
              <a:buNone/>
              <a:defRPr sz="1440"/>
            </a:lvl4pPr>
            <a:lvl5pPr marL="1283490" indent="0">
              <a:buNone/>
              <a:defRPr sz="1440"/>
            </a:lvl5pPr>
            <a:lvl6pPr marL="1604364" indent="0">
              <a:buNone/>
              <a:defRPr sz="1440"/>
            </a:lvl6pPr>
            <a:lvl7pPr marL="1925240" indent="0">
              <a:buNone/>
              <a:defRPr sz="1440"/>
            </a:lvl7pPr>
            <a:lvl8pPr marL="2246107" indent="0">
              <a:buNone/>
              <a:defRPr sz="1440"/>
            </a:lvl8pPr>
            <a:lvl9pPr marL="2566981" indent="0">
              <a:buNone/>
              <a:defRPr sz="144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2403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99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4171" tIns="32086" rIns="64171" bIns="32086" rtlCol="0" anchor="ctr"/>
          <a:lstStyle/>
          <a:p>
            <a:pPr defTabSz="641636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1" y="0"/>
            <a:ext cx="1159649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6543"/>
            <a:ext cx="683568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38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384349"/>
            <a:ext cx="2970000" cy="330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1890">
              <a:solidFill>
                <a:prstClr val="black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1" y="1734913"/>
            <a:ext cx="3379239" cy="3281531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81" y="1867104"/>
            <a:ext cx="3148625" cy="205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indent="0" algn="ctr">
              <a:buNone/>
              <a:defRPr sz="81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876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04502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38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48600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0290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38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0" y="942994"/>
            <a:ext cx="2670575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9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122919"/>
            <a:ext cx="115401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9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64332" y="1092440"/>
            <a:ext cx="571541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9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383757"/>
            <a:ext cx="1674186" cy="397197"/>
          </a:xfrm>
          <a:prstGeom prst="rect">
            <a:avLst/>
          </a:prstGeom>
          <a:noFill/>
        </p:spPr>
        <p:txBody>
          <a:bodyPr wrap="square" lIns="64171" tIns="32086" rIns="64171" bIns="32086" rtlCol="0" anchor="ctr">
            <a:spAutoFit/>
          </a:bodyPr>
          <a:lstStyle/>
          <a:p>
            <a:pPr defTabSz="641636"/>
            <a:r>
              <a:rPr lang="en-US" altLang="ko-KR" sz="108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8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798965"/>
            <a:ext cx="1674186" cy="563397"/>
          </a:xfrm>
          <a:prstGeom prst="rect">
            <a:avLst/>
          </a:prstGeom>
          <a:noFill/>
        </p:spPr>
        <p:txBody>
          <a:bodyPr wrap="square" lIns="64171" tIns="32086" rIns="64171" bIns="32086" rtlCol="0" anchor="ctr">
            <a:spAutoFit/>
          </a:bodyPr>
          <a:lstStyle/>
          <a:p>
            <a:pPr defTabSz="641636"/>
            <a:r>
              <a:rPr lang="en-US" altLang="ko-KR" sz="108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41636"/>
            <a:r>
              <a:rPr lang="en-US" altLang="ko-KR" sz="108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8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853141"/>
            <a:ext cx="1674000" cy="230998"/>
          </a:xfrm>
          <a:prstGeom prst="rect">
            <a:avLst/>
          </a:prstGeom>
          <a:noFill/>
        </p:spPr>
        <p:txBody>
          <a:bodyPr wrap="square" lIns="64171" tIns="32086" rIns="64171" bIns="32086" rtlCol="0" anchor="ctr">
            <a:spAutoFit/>
          </a:bodyPr>
          <a:lstStyle/>
          <a:p>
            <a:pPr defTabSz="641636"/>
            <a:r>
              <a:rPr lang="en-US" altLang="ko-KR" sz="108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8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796256"/>
            <a:ext cx="2037972" cy="978895"/>
          </a:xfrm>
          <a:prstGeom prst="rect">
            <a:avLst/>
          </a:prstGeom>
          <a:noFill/>
        </p:spPr>
        <p:txBody>
          <a:bodyPr wrap="square" lIns="64171" tIns="32086" rIns="64171" bIns="32086" rtlCol="0" anchor="ctr">
            <a:spAutoFit/>
          </a:bodyPr>
          <a:lstStyle/>
          <a:p>
            <a:pPr defTabSz="641636"/>
            <a:r>
              <a:rPr lang="en-US" altLang="ko-KR" sz="198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41636"/>
            <a:r>
              <a:rPr lang="en-US" altLang="ko-KR" sz="198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30688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3" y="337222"/>
            <a:ext cx="5364088" cy="1140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418" y="611087"/>
            <a:ext cx="4475003" cy="592398"/>
          </a:xfrm>
          <a:prstGeom prst="rect">
            <a:avLst/>
          </a:prstGeom>
        </p:spPr>
        <p:txBody>
          <a:bodyPr lIns="71301" tIns="35651" rIns="71301" bIns="35651" anchor="ctr">
            <a:noAutofit/>
          </a:bodyPr>
          <a:lstStyle>
            <a:lvl1pPr algn="l">
              <a:defRPr sz="279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1" tIns="364932" rIns="71301" bIns="3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81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611086"/>
            <a:ext cx="152772" cy="60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135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9" y="4916074"/>
            <a:ext cx="4627502" cy="718573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41636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4163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1636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1636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0946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2706"/>
            <a:ext cx="9144000" cy="2423779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71301" tIns="252644" rIns="71301" bIns="35651" anchor="ctr"/>
          <a:lstStyle>
            <a:lvl1pPr marL="0" marR="0" indent="0" algn="ctr" defTabSz="64171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1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6467"/>
            <a:ext cx="9144000" cy="1781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171" tIns="32086" rIns="64171" bIns="320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1636"/>
            <a:r>
              <a:rPr lang="en-US" altLang="ko-KR" sz="1350" dirty="0">
                <a:solidFill>
                  <a:prstClr val="white"/>
                </a:solidFill>
              </a:rPr>
              <a:t>                     </a:t>
            </a: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4171" tIns="32086" rIns="64171" bIns="32086" rtlCol="0" anchor="ctr"/>
          <a:lstStyle/>
          <a:p>
            <a:pPr defTabSz="641636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4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13" y="0"/>
            <a:ext cx="321542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1" tIns="32086" rIns="64171" bIns="32086" rtlCol="0" anchor="ctr"/>
          <a:lstStyle/>
          <a:p>
            <a:pPr algn="ctr" defTabSz="641636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4008" y="445856"/>
            <a:ext cx="2917435" cy="2951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marR="0" indent="0" algn="ctr" defTabSz="64171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1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687560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64171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1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550596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64171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1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92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" y="0"/>
            <a:ext cx="6199127" cy="5715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1301" tIns="35651" rIns="71301" bIns="35651" anchor="ctr">
            <a:noAutofit/>
          </a:bodyPr>
          <a:lstStyle>
            <a:lvl1pPr marL="0" indent="0" algn="ctr">
              <a:buNone/>
              <a:defRPr sz="810">
                <a:latin typeface="Arial" pitchFamily="34" charset="0"/>
                <a:cs typeface="Arial" pitchFamily="34" charset="0"/>
              </a:defRPr>
            </a:lvl1pPr>
            <a:lvl2pPr marL="320873" indent="0">
              <a:buNone/>
              <a:defRPr sz="1980"/>
            </a:lvl2pPr>
            <a:lvl3pPr marL="641748" indent="0">
              <a:buNone/>
              <a:defRPr sz="1710"/>
            </a:lvl3pPr>
            <a:lvl4pPr marL="962619" indent="0">
              <a:buNone/>
              <a:defRPr sz="1440"/>
            </a:lvl4pPr>
            <a:lvl5pPr marL="1283490" indent="0">
              <a:buNone/>
              <a:defRPr sz="1440"/>
            </a:lvl5pPr>
            <a:lvl6pPr marL="1604364" indent="0">
              <a:buNone/>
              <a:defRPr sz="1440"/>
            </a:lvl6pPr>
            <a:lvl7pPr marL="1925240" indent="0">
              <a:buNone/>
              <a:defRPr sz="1440"/>
            </a:lvl7pPr>
            <a:lvl8pPr marL="2246107" indent="0">
              <a:buNone/>
              <a:defRPr sz="1440"/>
            </a:lvl8pPr>
            <a:lvl9pPr marL="2566981" indent="0">
              <a:buNone/>
              <a:defRPr sz="144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3434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3865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lIns="71301" tIns="35651" rIns="71301" bIns="35651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lIns="71301" tIns="35651" rIns="71301" bIns="35651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5296997"/>
            <a:ext cx="2133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fld id="{2FBE90B9-78FE-46E7-92F6-E28F816533B4}" type="datetimeFigureOut">
              <a:rPr lang="th-TH" sz="1350" smtClean="0">
                <a:solidFill>
                  <a:prstClr val="black">
                    <a:tint val="75000"/>
                  </a:prstClr>
                </a:solidFill>
              </a:rPr>
              <a:pPr defTabSz="641713"/>
              <a:t>03/09/62</a:t>
            </a:fld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5296997"/>
            <a:ext cx="2895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5296997"/>
            <a:ext cx="2133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fld id="{D30BEA64-23F0-4485-B8A6-46A02EB60908}" type="slidenum">
              <a:rPr lang="th-TH" sz="1350" smtClean="0">
                <a:solidFill>
                  <a:prstClr val="black">
                    <a:tint val="75000"/>
                  </a:prstClr>
                </a:solidFill>
              </a:rPr>
              <a:pPr defTabSz="641713"/>
              <a:t>‹#›</a:t>
            </a:fld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29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4B7BBC48-5E22-4AE4-8E66-D676E473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97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fld id="{56FB5C4B-0E74-4872-892A-74F3182692B4}" type="datetime1">
              <a:rPr lang="th-TH" sz="1350" smtClean="0">
                <a:solidFill>
                  <a:prstClr val="black">
                    <a:tint val="75000"/>
                  </a:prstClr>
                </a:solidFill>
              </a:rPr>
              <a:pPr defTabSz="641713"/>
              <a:t>03/09/62</a:t>
            </a:fld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EB81749E-700C-4E74-9222-63D8A324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97"/>
            <a:ext cx="30861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r>
              <a:rPr lang="th-TH" sz="1350" smtClean="0">
                <a:solidFill>
                  <a:prstClr val="black">
                    <a:tint val="75000"/>
                  </a:prstClr>
                </a:solidFill>
              </a:rPr>
              <a:t>นายสุรชัย รสโสดา นักวิชาการสาธารณสุขปฏิบัติการ สำนักงานเขตสุขภาพที่ ๘ โทร. ๐๘๙-๘๖๒๐๕๓๐</a:t>
            </a:r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B5EBAACD-7C18-4104-A195-25B49CE9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97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641713"/>
            <a:fld id="{C0967688-7AC8-4C09-97E0-E2A007225889}" type="slidenum">
              <a:rPr lang="th-TH" sz="1350" smtClean="0">
                <a:solidFill>
                  <a:prstClr val="black">
                    <a:tint val="75000"/>
                  </a:prstClr>
                </a:solidFill>
              </a:rPr>
              <a:pPr defTabSz="641713"/>
              <a:t>‹#›</a:t>
            </a:fld>
            <a:endParaRPr lang="th-TH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7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99" y="4916074"/>
            <a:ext cx="4179095" cy="718573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8" y="4916074"/>
            <a:ext cx="4179095" cy="718573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729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</p:spPr>
        <p:txBody>
          <a:bodyPr lIns="71301" tIns="35651" rIns="71301" bIns="35651" anchor="b"/>
          <a:lstStyle>
            <a:lvl1pPr algn="ctr">
              <a:defRPr sz="423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  <a:prstGeom prst="rect">
            <a:avLst/>
          </a:prstGeom>
        </p:spPr>
        <p:txBody>
          <a:bodyPr lIns="71301" tIns="35651" rIns="71301" bIns="35651"/>
          <a:lstStyle>
            <a:lvl1pPr marL="0" indent="0" algn="ctr">
              <a:buNone/>
              <a:defRPr sz="1710"/>
            </a:lvl1pPr>
            <a:lvl2pPr marL="320858" indent="0" algn="ctr">
              <a:buNone/>
              <a:defRPr sz="1440"/>
            </a:lvl2pPr>
            <a:lvl3pPr marL="641713" indent="0" algn="ctr">
              <a:buNone/>
              <a:defRPr sz="1350"/>
            </a:lvl3pPr>
            <a:lvl4pPr marL="962572" indent="0" algn="ctr">
              <a:buNone/>
              <a:defRPr sz="1080"/>
            </a:lvl4pPr>
            <a:lvl5pPr marL="1283426" indent="0" algn="ctr">
              <a:buNone/>
              <a:defRPr sz="1080"/>
            </a:lvl5pPr>
            <a:lvl6pPr marL="1604285" indent="0" algn="ctr">
              <a:buNone/>
              <a:defRPr sz="1080"/>
            </a:lvl6pPr>
            <a:lvl7pPr marL="1925141" indent="0" algn="ctr">
              <a:buNone/>
              <a:defRPr sz="1080"/>
            </a:lvl7pPr>
            <a:lvl8pPr marL="2245997" indent="0" algn="ctr">
              <a:buNone/>
              <a:defRPr sz="1080"/>
            </a:lvl8pPr>
            <a:lvl9pPr marL="2566853" indent="0" algn="ctr">
              <a:buNone/>
              <a:defRPr sz="108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97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641713">
              <a:defRPr/>
            </a:pPr>
            <a:fld id="{E2044E80-452D-4381-9343-BF24671ECC00}" type="datetimeFigureOut">
              <a:rPr lang="th-TH" sz="1350" smtClean="0">
                <a:solidFill>
                  <a:prstClr val="black"/>
                </a:solidFill>
              </a:rPr>
              <a:pPr defTabSz="641713">
                <a:defRPr/>
              </a:pPr>
              <a:t>03/09/62</a:t>
            </a:fld>
            <a:endParaRPr lang="th-TH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97"/>
            <a:ext cx="30861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641713">
              <a:defRPr/>
            </a:pPr>
            <a:endParaRPr lang="th-TH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97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641713">
              <a:defRPr/>
            </a:pPr>
            <a:fld id="{70F9C02D-B96C-45D5-82F8-CB5286841C23}" type="slidenum">
              <a:rPr lang="th-TH" sz="1350" smtClean="0">
                <a:solidFill>
                  <a:prstClr val="black"/>
                </a:solidFill>
              </a:rPr>
              <a:pPr defTabSz="641713">
                <a:defRPr/>
              </a:pPr>
              <a:t>‹#›</a:t>
            </a:fld>
            <a:endParaRPr lang="th-TH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3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6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4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5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9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32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8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120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3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68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520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57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421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2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424434"/>
            <a:ext cx="2648012" cy="3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2716282"/>
            <a:ext cx="1995680" cy="26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1798484"/>
            <a:ext cx="1836866" cy="2604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57" y="2836176"/>
            <a:ext cx="1113343" cy="1942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1592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1" y="0"/>
            <a:ext cx="1159649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6543"/>
            <a:ext cx="683568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384349"/>
            <a:ext cx="2970000" cy="330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2100">
              <a:solidFill>
                <a:prstClr val="black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1734912"/>
            <a:ext cx="3379239" cy="3281531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80" y="1867104"/>
            <a:ext cx="3148625" cy="205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9102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0450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7355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0290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942993"/>
            <a:ext cx="2670575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122919"/>
            <a:ext cx="115401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64331" y="1092440"/>
            <a:ext cx="571541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69358"/>
            <a:ext cx="1674186" cy="625996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767666"/>
            <a:ext cx="1674186" cy="625996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840307"/>
            <a:ext cx="1674000" cy="256664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741872"/>
            <a:ext cx="2037972" cy="1087661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712929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1600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37222"/>
            <a:ext cx="5364088" cy="1140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417" y="611087"/>
            <a:ext cx="4475003" cy="592398"/>
          </a:xfrm>
          <a:prstGeom prst="rect">
            <a:avLst/>
          </a:prstGeom>
        </p:spPr>
        <p:txBody>
          <a:bodyPr lIns="71301" tIns="35651" rIns="71301" bIns="35651" anchor="ctr">
            <a:noAutofit/>
          </a:bodyPr>
          <a:lstStyle>
            <a:lvl1pPr algn="l">
              <a:defRPr sz="31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1" tIns="364932" rIns="71301" bIns="3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611086"/>
            <a:ext cx="152772" cy="60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9" y="4916074"/>
            <a:ext cx="4627502" cy="718573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60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2705"/>
            <a:ext cx="9144000" cy="2423779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71301" tIns="252644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6467"/>
            <a:ext cx="9144000" cy="1781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1" tIns="35651" rIns="71301" bIns="3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929"/>
            <a:r>
              <a:rPr lang="en-US" altLang="ko-KR" sz="1500" dirty="0">
                <a:solidFill>
                  <a:prstClr val="white"/>
                </a:solidFill>
              </a:rPr>
              <a:t>                     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23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12" y="0"/>
            <a:ext cx="321542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4007" y="445855"/>
            <a:ext cx="2917435" cy="2951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687560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550596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12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199127" cy="5715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1301" tIns="35651" rIns="71301" bIns="35651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08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3482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82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</p:spPr>
        <p:txBody>
          <a:bodyPr lIns="71301" tIns="35651" rIns="71301" bIns="35651" anchor="b"/>
          <a:lstStyle>
            <a:lvl1pPr algn="ctr">
              <a:defRPr sz="47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  <a:prstGeom prst="rect">
            <a:avLst/>
          </a:prstGeom>
        </p:spPr>
        <p:txBody>
          <a:bodyPr lIns="71301" tIns="35651" rIns="71301" bIns="35651"/>
          <a:lstStyle>
            <a:lvl1pPr marL="0" indent="0" algn="ctr">
              <a:buNone/>
              <a:defRPr sz="1900"/>
            </a:lvl1pPr>
            <a:lvl2pPr marL="356508" indent="0" algn="ctr">
              <a:buNone/>
              <a:defRPr sz="1600"/>
            </a:lvl2pPr>
            <a:lvl3pPr marL="713014" indent="0" algn="ctr">
              <a:buNone/>
              <a:defRPr sz="1500"/>
            </a:lvl3pPr>
            <a:lvl4pPr marL="1069524" indent="0" algn="ctr">
              <a:buNone/>
              <a:defRPr sz="1200"/>
            </a:lvl4pPr>
            <a:lvl5pPr marL="1426029" indent="0" algn="ctr">
              <a:buNone/>
              <a:defRPr sz="1200"/>
            </a:lvl5pPr>
            <a:lvl6pPr marL="1782539" indent="0" algn="ctr">
              <a:buNone/>
              <a:defRPr sz="1200"/>
            </a:lvl6pPr>
            <a:lvl7pPr marL="2139045" indent="0" algn="ctr">
              <a:buNone/>
              <a:defRPr sz="1200"/>
            </a:lvl7pPr>
            <a:lvl8pPr marL="2495552" indent="0" algn="ctr">
              <a:buNone/>
              <a:defRPr sz="1200"/>
            </a:lvl8pPr>
            <a:lvl9pPr marL="2852059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96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fld id="{E2044E80-452D-4381-9343-BF24671ECC00}" type="datetimeFigureOut">
              <a:rPr lang="th-TH" sz="1500" smtClean="0">
                <a:solidFill>
                  <a:prstClr val="black"/>
                </a:solidFill>
              </a:rPr>
              <a:pPr defTabSz="713014">
                <a:defRPr/>
              </a:pPr>
              <a:t>03/09/62</a:t>
            </a:fld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96"/>
            <a:ext cx="30861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96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fld id="{70F9C02D-B96C-45D5-82F8-CB5286841C23}" type="slidenum">
              <a:rPr lang="th-TH" sz="1500" smtClean="0">
                <a:solidFill>
                  <a:prstClr val="black"/>
                </a:solidFill>
              </a:rPr>
              <a:pPr defTabSz="713014">
                <a:defRPr/>
              </a:pPr>
              <a:t>‹#›</a:t>
            </a:fld>
            <a:endParaRPr lang="th-TH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33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7" tIns="35654" rIns="71307" bIns="35654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7" tIns="35654" rIns="71307" bIns="35654" rtlCol="0" anchor="ctr"/>
          <a:lstStyle/>
          <a:p>
            <a:pPr defTabSz="712986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70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7" tIns="35654" rIns="71307" bIns="35654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98" y="4916074"/>
            <a:ext cx="4179095" cy="718573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86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8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86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86"/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8" y="4916074"/>
            <a:ext cx="4179095" cy="718573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86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8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86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86"/>
              <a:endParaRPr lang="en-US" sz="15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751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38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80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44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5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9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24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758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2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8928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6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68" y="2148954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96" tIns="0" rIns="71307" bIns="35654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518" y="2148954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96" tIns="0" rIns="71307" bIns="35654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55" y="2148954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96" tIns="0" rIns="71307" bIns="35654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425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2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424432"/>
            <a:ext cx="2648012" cy="3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2716282"/>
            <a:ext cx="1995680" cy="26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1798484"/>
            <a:ext cx="1836866" cy="2604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35654" rIns="71307" bIns="35654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54" indent="0">
              <a:buNone/>
              <a:defRPr sz="2200"/>
            </a:lvl2pPr>
            <a:lvl3pPr marL="713110" indent="0">
              <a:buNone/>
              <a:defRPr sz="1900"/>
            </a:lvl3pPr>
            <a:lvl4pPr marL="1069662" indent="0">
              <a:buNone/>
              <a:defRPr sz="1600"/>
            </a:lvl4pPr>
            <a:lvl5pPr marL="1426214" indent="0">
              <a:buNone/>
              <a:defRPr sz="1600"/>
            </a:lvl5pPr>
            <a:lvl6pPr marL="1782769" indent="0">
              <a:buNone/>
              <a:defRPr sz="1600"/>
            </a:lvl6pPr>
            <a:lvl7pPr marL="2139325" indent="0">
              <a:buNone/>
              <a:defRPr sz="1600"/>
            </a:lvl7pPr>
            <a:lvl8pPr marL="2495874" indent="0">
              <a:buNone/>
              <a:defRPr sz="1600"/>
            </a:lvl8pPr>
            <a:lvl9pPr marL="2852429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55" y="2836176"/>
            <a:ext cx="1113343" cy="1942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35654" rIns="71307" bIns="35654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54" indent="0">
              <a:buNone/>
              <a:defRPr sz="2200"/>
            </a:lvl2pPr>
            <a:lvl3pPr marL="713110" indent="0">
              <a:buNone/>
              <a:defRPr sz="1900"/>
            </a:lvl3pPr>
            <a:lvl4pPr marL="1069662" indent="0">
              <a:buNone/>
              <a:defRPr sz="1600"/>
            </a:lvl4pPr>
            <a:lvl5pPr marL="1426214" indent="0">
              <a:buNone/>
              <a:defRPr sz="1600"/>
            </a:lvl5pPr>
            <a:lvl6pPr marL="1782769" indent="0">
              <a:buNone/>
              <a:defRPr sz="1600"/>
            </a:lvl6pPr>
            <a:lvl7pPr marL="2139325" indent="0">
              <a:buNone/>
              <a:defRPr sz="1600"/>
            </a:lvl7pPr>
            <a:lvl8pPr marL="2495874" indent="0">
              <a:buNone/>
              <a:defRPr sz="1600"/>
            </a:lvl8pPr>
            <a:lvl9pPr marL="2852429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5881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7" tIns="35654" rIns="71307" bIns="35654" rtlCol="0" anchor="ctr"/>
          <a:lstStyle/>
          <a:p>
            <a:pPr defTabSz="712986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1" y="0"/>
            <a:ext cx="1159649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6543"/>
            <a:ext cx="683568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7" tIns="35654" rIns="71307" bIns="35654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384349"/>
            <a:ext cx="2970000" cy="330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2100">
              <a:solidFill>
                <a:prstClr val="black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1734910"/>
            <a:ext cx="3379239" cy="3281531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80" y="1867104"/>
            <a:ext cx="3148625" cy="205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421105" rIns="71307" bIns="35654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61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04499"/>
            <a:ext cx="8679898" cy="603539"/>
          </a:xfrm>
          <a:prstGeom prst="rect">
            <a:avLst/>
          </a:prstGeom>
        </p:spPr>
        <p:txBody>
          <a:bodyPr lIns="71307" tIns="35654" rIns="71307" bIns="35654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38999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02900"/>
            <a:ext cx="8679898" cy="603539"/>
          </a:xfrm>
          <a:prstGeom prst="rect">
            <a:avLst/>
          </a:prstGeom>
        </p:spPr>
        <p:txBody>
          <a:bodyPr lIns="71307" tIns="35654" rIns="71307" bIns="35654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942993"/>
            <a:ext cx="2670575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122919"/>
            <a:ext cx="115401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64329" y="1092440"/>
            <a:ext cx="571541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69354"/>
            <a:ext cx="1674186" cy="626002"/>
          </a:xfrm>
          <a:prstGeom prst="rect">
            <a:avLst/>
          </a:prstGeom>
          <a:noFill/>
        </p:spPr>
        <p:txBody>
          <a:bodyPr wrap="square" lIns="71307" tIns="35654" rIns="71307" bIns="35654" rtlCol="0" anchor="ctr">
            <a:spAutoFit/>
          </a:bodyPr>
          <a:lstStyle/>
          <a:p>
            <a:pPr defTabSz="712986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767663"/>
            <a:ext cx="1674186" cy="626002"/>
          </a:xfrm>
          <a:prstGeom prst="rect">
            <a:avLst/>
          </a:prstGeom>
          <a:noFill/>
        </p:spPr>
        <p:txBody>
          <a:bodyPr wrap="square" lIns="71307" tIns="35654" rIns="71307" bIns="35654" rtlCol="0" anchor="ctr">
            <a:spAutoFit/>
          </a:bodyPr>
          <a:lstStyle/>
          <a:p>
            <a:pPr defTabSz="712986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712986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840303"/>
            <a:ext cx="1674000" cy="256670"/>
          </a:xfrm>
          <a:prstGeom prst="rect">
            <a:avLst/>
          </a:prstGeom>
          <a:noFill/>
        </p:spPr>
        <p:txBody>
          <a:bodyPr wrap="square" lIns="71307" tIns="35654" rIns="71307" bIns="35654" rtlCol="0" anchor="ctr">
            <a:spAutoFit/>
          </a:bodyPr>
          <a:lstStyle/>
          <a:p>
            <a:pPr defTabSz="712986"/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741869"/>
            <a:ext cx="2037972" cy="1087667"/>
          </a:xfrm>
          <a:prstGeom prst="rect">
            <a:avLst/>
          </a:prstGeom>
          <a:noFill/>
        </p:spPr>
        <p:txBody>
          <a:bodyPr wrap="square" lIns="71307" tIns="35654" rIns="71307" bIns="35654" rtlCol="0" anchor="ctr">
            <a:spAutoFit/>
          </a:bodyPr>
          <a:lstStyle/>
          <a:p>
            <a:pPr defTabSz="712986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712986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18805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37222"/>
            <a:ext cx="5364088" cy="1140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415" y="611087"/>
            <a:ext cx="4475003" cy="592398"/>
          </a:xfrm>
          <a:prstGeom prst="rect">
            <a:avLst/>
          </a:prstGeom>
        </p:spPr>
        <p:txBody>
          <a:bodyPr lIns="71307" tIns="35654" rIns="71307" bIns="35654" anchor="ctr">
            <a:noAutofit/>
          </a:bodyPr>
          <a:lstStyle>
            <a:lvl1pPr algn="l">
              <a:defRPr sz="31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7" tIns="364960" rIns="71307" bIns="3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611086"/>
            <a:ext cx="152772" cy="60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50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9" y="4916074"/>
            <a:ext cx="4627502" cy="718573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86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8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86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86"/>
              <a:endParaRPr lang="en-US" sz="15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01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2703"/>
            <a:ext cx="9144000" cy="2423779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71307" tIns="252664" rIns="71307" bIns="35654" anchor="ctr"/>
          <a:lstStyle>
            <a:lvl1pPr marL="0" marR="0" indent="0" algn="ctr" defTabSz="71307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6467"/>
            <a:ext cx="9144000" cy="1781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7" tIns="35654" rIns="71307" bIns="3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986"/>
            <a:r>
              <a:rPr lang="en-US" altLang="ko-KR" sz="1500" dirty="0">
                <a:solidFill>
                  <a:prstClr val="white"/>
                </a:solidFill>
              </a:rPr>
              <a:t>                     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7" tIns="35654" rIns="71307" bIns="35654" rtlCol="0" anchor="ctr"/>
          <a:lstStyle/>
          <a:p>
            <a:pPr defTabSz="712986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9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12" y="0"/>
            <a:ext cx="321542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7" tIns="35654" rIns="71307" bIns="35654" rtlCol="0" anchor="ctr"/>
          <a:lstStyle/>
          <a:p>
            <a:pPr algn="ctr" defTabSz="712986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4007" y="445855"/>
            <a:ext cx="2917435" cy="2951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421105" rIns="71307" bIns="35654" anchor="ctr"/>
          <a:lstStyle>
            <a:lvl1pPr marL="0" marR="0" indent="0" algn="ctr" defTabSz="71307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687560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280737" rIns="71307" bIns="35654" anchor="ctr"/>
          <a:lstStyle>
            <a:lvl1pPr marL="0" marR="0" indent="0" algn="ctr" defTabSz="71307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550596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7" tIns="280737" rIns="71307" bIns="35654" anchor="ctr"/>
          <a:lstStyle>
            <a:lvl1pPr marL="0" marR="0" indent="0" algn="ctr" defTabSz="71307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727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199127" cy="5715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1307" tIns="35654" rIns="71307" bIns="35654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56554" indent="0">
              <a:buNone/>
              <a:defRPr sz="2200"/>
            </a:lvl2pPr>
            <a:lvl3pPr marL="713110" indent="0">
              <a:buNone/>
              <a:defRPr sz="1900"/>
            </a:lvl3pPr>
            <a:lvl4pPr marL="1069662" indent="0">
              <a:buNone/>
              <a:defRPr sz="1600"/>
            </a:lvl4pPr>
            <a:lvl5pPr marL="1426214" indent="0">
              <a:buNone/>
              <a:defRPr sz="1600"/>
            </a:lvl5pPr>
            <a:lvl6pPr marL="1782769" indent="0">
              <a:buNone/>
              <a:defRPr sz="1600"/>
            </a:lvl6pPr>
            <a:lvl7pPr marL="2139325" indent="0">
              <a:buNone/>
              <a:defRPr sz="1600"/>
            </a:lvl7pPr>
            <a:lvl8pPr marL="2495874" indent="0">
              <a:buNone/>
              <a:defRPr sz="1600"/>
            </a:lvl8pPr>
            <a:lvl9pPr marL="2852429" indent="0">
              <a:buNone/>
              <a:defRPr sz="1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55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7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6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7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7787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502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lIns="71307" tIns="35654" rIns="71307" bIns="35654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3504"/>
            <a:ext cx="8229600" cy="3771636"/>
          </a:xfrm>
          <a:prstGeom prst="rect">
            <a:avLst/>
          </a:prstGeom>
        </p:spPr>
        <p:txBody>
          <a:bodyPr lIns="71307" tIns="35654" rIns="71307" bIns="35654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5296994"/>
            <a:ext cx="2133600" cy="304271"/>
          </a:xfrm>
          <a:prstGeom prst="rect">
            <a:avLst/>
          </a:prstGeom>
        </p:spPr>
        <p:txBody>
          <a:bodyPr lIns="71307" tIns="35654" rIns="71307" bIns="35654"/>
          <a:lstStyle/>
          <a:p>
            <a:pPr defTabSz="713071"/>
            <a:fld id="{2FBE90B9-78FE-46E7-92F6-E28F816533B4}" type="datetimeFigureOut">
              <a:rPr lang="th-TH" sz="1500" smtClean="0">
                <a:solidFill>
                  <a:prstClr val="black">
                    <a:tint val="75000"/>
                  </a:prstClr>
                </a:solidFill>
              </a:rPr>
              <a:pPr defTabSz="713071"/>
              <a:t>03/09/62</a:t>
            </a:fld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5296994"/>
            <a:ext cx="2895600" cy="304271"/>
          </a:xfrm>
          <a:prstGeom prst="rect">
            <a:avLst/>
          </a:prstGeom>
        </p:spPr>
        <p:txBody>
          <a:bodyPr lIns="71307" tIns="35654" rIns="71307" bIns="35654"/>
          <a:lstStyle/>
          <a:p>
            <a:pPr defTabSz="713071"/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5296994"/>
            <a:ext cx="2133600" cy="304271"/>
          </a:xfrm>
          <a:prstGeom prst="rect">
            <a:avLst/>
          </a:prstGeom>
        </p:spPr>
        <p:txBody>
          <a:bodyPr lIns="71307" tIns="35654" rIns="71307" bIns="35654"/>
          <a:lstStyle/>
          <a:p>
            <a:pPr defTabSz="713071"/>
            <a:fld id="{D30BEA64-23F0-4485-B8A6-46A02EB60908}" type="slidenum">
              <a:rPr lang="th-TH" sz="1500" smtClean="0">
                <a:solidFill>
                  <a:prstClr val="black">
                    <a:tint val="75000"/>
                  </a:prstClr>
                </a:solidFill>
              </a:rPr>
              <a:pPr defTabSz="713071"/>
              <a:t>‹#›</a:t>
            </a:fld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46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</p:spPr>
        <p:txBody>
          <a:bodyPr lIns="71307" tIns="35654" rIns="71307" bIns="35654" anchor="b"/>
          <a:lstStyle>
            <a:lvl1pPr algn="ctr">
              <a:defRPr sz="47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  <a:prstGeom prst="rect">
            <a:avLst/>
          </a:prstGeom>
        </p:spPr>
        <p:txBody>
          <a:bodyPr lIns="71307" tIns="35654" rIns="71307" bIns="35654"/>
          <a:lstStyle>
            <a:lvl1pPr marL="0" indent="0" algn="ctr">
              <a:buNone/>
              <a:defRPr sz="1900"/>
            </a:lvl1pPr>
            <a:lvl2pPr marL="356536" indent="0" algn="ctr">
              <a:buNone/>
              <a:defRPr sz="1600"/>
            </a:lvl2pPr>
            <a:lvl3pPr marL="713071" indent="0" algn="ctr">
              <a:buNone/>
              <a:defRPr sz="1500"/>
            </a:lvl3pPr>
            <a:lvl4pPr marL="1069609" indent="0" algn="ctr">
              <a:buNone/>
              <a:defRPr sz="1200"/>
            </a:lvl4pPr>
            <a:lvl5pPr marL="1426143" indent="0" algn="ctr">
              <a:buNone/>
              <a:defRPr sz="1200"/>
            </a:lvl5pPr>
            <a:lvl6pPr marL="1782681" indent="0" algn="ctr">
              <a:buNone/>
              <a:defRPr sz="1200"/>
            </a:lvl6pPr>
            <a:lvl7pPr marL="2139216" indent="0" algn="ctr">
              <a:buNone/>
              <a:defRPr sz="1200"/>
            </a:lvl7pPr>
            <a:lvl8pPr marL="2495751" indent="0" algn="ctr">
              <a:buNone/>
              <a:defRPr sz="1200"/>
            </a:lvl8pPr>
            <a:lvl9pPr marL="2852287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94"/>
            <a:ext cx="2057400" cy="304271"/>
          </a:xfrm>
          <a:prstGeom prst="rect">
            <a:avLst/>
          </a:prstGeom>
        </p:spPr>
        <p:txBody>
          <a:bodyPr lIns="71307" tIns="35654" rIns="71307" bIns="35654"/>
          <a:lstStyle>
            <a:lvl1pPr>
              <a:defRPr/>
            </a:lvl1pPr>
          </a:lstStyle>
          <a:p>
            <a:pPr defTabSz="713071">
              <a:defRPr/>
            </a:pPr>
            <a:fld id="{E2044E80-452D-4381-9343-BF24671ECC00}" type="datetimeFigureOut">
              <a:rPr lang="th-TH" sz="1500" smtClean="0">
                <a:solidFill>
                  <a:prstClr val="black"/>
                </a:solidFill>
              </a:rPr>
              <a:pPr defTabSz="713071">
                <a:defRPr/>
              </a:pPr>
              <a:t>03/09/62</a:t>
            </a:fld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94"/>
            <a:ext cx="3086100" cy="304271"/>
          </a:xfrm>
          <a:prstGeom prst="rect">
            <a:avLst/>
          </a:prstGeom>
        </p:spPr>
        <p:txBody>
          <a:bodyPr lIns="71307" tIns="35654" rIns="71307" bIns="35654"/>
          <a:lstStyle>
            <a:lvl1pPr>
              <a:defRPr/>
            </a:lvl1pPr>
          </a:lstStyle>
          <a:p>
            <a:pPr defTabSz="713071">
              <a:defRPr/>
            </a:pPr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94"/>
            <a:ext cx="2057400" cy="304271"/>
          </a:xfrm>
          <a:prstGeom prst="rect">
            <a:avLst/>
          </a:prstGeom>
        </p:spPr>
        <p:txBody>
          <a:bodyPr lIns="71307" tIns="35654" rIns="71307" bIns="35654"/>
          <a:lstStyle>
            <a:lvl1pPr>
              <a:defRPr/>
            </a:lvl1pPr>
          </a:lstStyle>
          <a:p>
            <a:pPr defTabSz="713071">
              <a:defRPr/>
            </a:pPr>
            <a:fld id="{70F9C02D-B96C-45D5-82F8-CB5286841C23}" type="slidenum">
              <a:rPr lang="th-TH" sz="1500" smtClean="0">
                <a:solidFill>
                  <a:prstClr val="black"/>
                </a:solidFill>
              </a:rPr>
              <a:pPr defTabSz="713071">
                <a:defRPr/>
              </a:pPr>
              <a:t>‹#›</a:t>
            </a:fld>
            <a:endParaRPr lang="th-TH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3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15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99" y="4916074"/>
            <a:ext cx="4179095" cy="718573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8" y="4916074"/>
            <a:ext cx="4179095" cy="718573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642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57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43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5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9" y="0"/>
            <a:ext cx="6730053" cy="5715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04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9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941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8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39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68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520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57" y="2148956"/>
            <a:ext cx="1339703" cy="14885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2286" tIns="0" rIns="71301" bIns="35651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230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2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424434"/>
            <a:ext cx="2648012" cy="3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2716282"/>
            <a:ext cx="1995680" cy="26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1798484"/>
            <a:ext cx="1836866" cy="2604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57" y="2836176"/>
            <a:ext cx="1113343" cy="1942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35651" rIns="71301" bIns="35651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7637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1" y="0"/>
            <a:ext cx="1159649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6543"/>
            <a:ext cx="683568" cy="5715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384349"/>
            <a:ext cx="2970000" cy="330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2100">
              <a:solidFill>
                <a:prstClr val="black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1734912"/>
            <a:ext cx="3379239" cy="3281531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80" y="1867104"/>
            <a:ext cx="3148625" cy="205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987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04501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11562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02900"/>
            <a:ext cx="8679898" cy="603539"/>
          </a:xfrm>
          <a:prstGeom prst="rect">
            <a:avLst/>
          </a:prstGeom>
        </p:spPr>
        <p:txBody>
          <a:bodyPr lIns="71301" tIns="35651" rIns="71301" bIns="35651" anchor="ctr"/>
          <a:lstStyle>
            <a:lvl1pPr marL="0" indent="0" algn="ctr">
              <a:buNone/>
              <a:defRPr sz="4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942993"/>
            <a:ext cx="2670575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122919"/>
            <a:ext cx="115401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64331" y="1092440"/>
            <a:ext cx="571541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69358"/>
            <a:ext cx="1674186" cy="625996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767666"/>
            <a:ext cx="1674186" cy="625996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712929"/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840307"/>
            <a:ext cx="1674000" cy="256664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741872"/>
            <a:ext cx="2037972" cy="1087661"/>
          </a:xfrm>
          <a:prstGeom prst="rect">
            <a:avLst/>
          </a:prstGeom>
          <a:noFill/>
        </p:spPr>
        <p:txBody>
          <a:bodyPr wrap="square" lIns="71301" tIns="35651" rIns="71301" bIns="35651" rtlCol="0" anchor="ctr">
            <a:spAutoFit/>
          </a:bodyPr>
          <a:lstStyle/>
          <a:p>
            <a:pPr defTabSz="712929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712929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97745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37222"/>
            <a:ext cx="5364088" cy="1140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417" y="611087"/>
            <a:ext cx="4475003" cy="592398"/>
          </a:xfrm>
          <a:prstGeom prst="rect">
            <a:avLst/>
          </a:prstGeom>
        </p:spPr>
        <p:txBody>
          <a:bodyPr lIns="71301" tIns="35651" rIns="71301" bIns="35651" anchor="ctr">
            <a:noAutofit/>
          </a:bodyPr>
          <a:lstStyle>
            <a:lvl1pPr algn="l">
              <a:defRPr sz="31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1" tIns="364932" rIns="71301" bIns="3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611086"/>
            <a:ext cx="152772" cy="60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9" y="4916074"/>
            <a:ext cx="4627502" cy="718573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929"/>
              <a:endParaRPr lang="en-US" sz="1500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12929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929"/>
                <a:endParaRPr lang="en-US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929"/>
              <a:endParaRPr lang="en-US" sz="15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14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2705"/>
            <a:ext cx="9144000" cy="2423779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71301" tIns="252644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6467"/>
            <a:ext cx="9144000" cy="1781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01" tIns="35651" rIns="71301" bIns="3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929"/>
            <a:r>
              <a:rPr lang="en-US" altLang="ko-KR" sz="1500" dirty="0">
                <a:solidFill>
                  <a:prstClr val="white"/>
                </a:solidFill>
              </a:rPr>
              <a:t>                     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36" y="4865868"/>
            <a:ext cx="9159041" cy="662478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71301" tIns="35651" rIns="71301" bIns="35651" rtlCol="0" anchor="ctr"/>
          <a:lstStyle/>
          <a:p>
            <a:pPr defTabSz="712929"/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10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12" y="0"/>
            <a:ext cx="321542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01" tIns="35651" rIns="71301" bIns="35651" rtlCol="0" anchor="ctr"/>
          <a:lstStyle/>
          <a:p>
            <a:pPr algn="ctr" defTabSz="712929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4007" y="445855"/>
            <a:ext cx="2917435" cy="2951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421071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687560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550596"/>
            <a:ext cx="1971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301" tIns="280715" rIns="71301" bIns="35651" anchor="ctr"/>
          <a:lstStyle>
            <a:lvl1pPr marL="0" marR="0" indent="0" algn="ctr" defTabSz="71301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78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07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199127" cy="5715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1301" tIns="35651" rIns="71301" bIns="35651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56526" indent="0">
              <a:buNone/>
              <a:defRPr sz="2200"/>
            </a:lvl2pPr>
            <a:lvl3pPr marL="713053" indent="0">
              <a:buNone/>
              <a:defRPr sz="1900"/>
            </a:lvl3pPr>
            <a:lvl4pPr marL="1069577" indent="0">
              <a:buNone/>
              <a:defRPr sz="1600"/>
            </a:lvl4pPr>
            <a:lvl5pPr marL="1426100" indent="0">
              <a:buNone/>
              <a:defRPr sz="1600"/>
            </a:lvl5pPr>
            <a:lvl6pPr marL="1782627" indent="0">
              <a:buNone/>
              <a:defRPr sz="1600"/>
            </a:lvl6pPr>
            <a:lvl7pPr marL="2139155" indent="0">
              <a:buNone/>
              <a:defRPr sz="1600"/>
            </a:lvl7pPr>
            <a:lvl8pPr marL="2495674" indent="0">
              <a:buNone/>
              <a:defRPr sz="1600"/>
            </a:lvl8pPr>
            <a:lvl9pPr marL="2852201" indent="0">
              <a:buNone/>
              <a:defRPr sz="1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5537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76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lIns="71301" tIns="35651" rIns="71301" bIns="35651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3504"/>
            <a:ext cx="8229600" cy="3771636"/>
          </a:xfrm>
          <a:prstGeom prst="rect">
            <a:avLst/>
          </a:prstGeom>
        </p:spPr>
        <p:txBody>
          <a:bodyPr lIns="71301" tIns="35651" rIns="71301" bIns="35651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5296996"/>
            <a:ext cx="2133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713014"/>
            <a:fld id="{2FBE90B9-78FE-46E7-92F6-E28F816533B4}" type="datetimeFigureOut">
              <a:rPr lang="th-TH" sz="1500" smtClean="0">
                <a:solidFill>
                  <a:prstClr val="black">
                    <a:tint val="75000"/>
                  </a:prstClr>
                </a:solidFill>
              </a:rPr>
              <a:pPr defTabSz="713014"/>
              <a:t>03/09/62</a:t>
            </a:fld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5296996"/>
            <a:ext cx="2895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713014"/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5296996"/>
            <a:ext cx="2133600" cy="304271"/>
          </a:xfrm>
          <a:prstGeom prst="rect">
            <a:avLst/>
          </a:prstGeom>
        </p:spPr>
        <p:txBody>
          <a:bodyPr lIns="71301" tIns="35651" rIns="71301" bIns="35651"/>
          <a:lstStyle/>
          <a:p>
            <a:pPr defTabSz="713014"/>
            <a:fld id="{D30BEA64-23F0-4485-B8A6-46A02EB60908}" type="slidenum">
              <a:rPr lang="th-TH" sz="1500" smtClean="0">
                <a:solidFill>
                  <a:prstClr val="black">
                    <a:tint val="75000"/>
                  </a:prstClr>
                </a:solidFill>
              </a:rPr>
              <a:pPr defTabSz="713014"/>
              <a:t>‹#›</a:t>
            </a:fld>
            <a:endParaRPr lang="th-TH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0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</p:spPr>
        <p:txBody>
          <a:bodyPr lIns="71301" tIns="35651" rIns="71301" bIns="35651" anchor="b"/>
          <a:lstStyle>
            <a:lvl1pPr algn="ctr">
              <a:defRPr sz="47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  <a:prstGeom prst="rect">
            <a:avLst/>
          </a:prstGeom>
        </p:spPr>
        <p:txBody>
          <a:bodyPr lIns="71301" tIns="35651" rIns="71301" bIns="35651"/>
          <a:lstStyle>
            <a:lvl1pPr marL="0" indent="0" algn="ctr">
              <a:buNone/>
              <a:defRPr sz="1900"/>
            </a:lvl1pPr>
            <a:lvl2pPr marL="356508" indent="0" algn="ctr">
              <a:buNone/>
              <a:defRPr sz="1600"/>
            </a:lvl2pPr>
            <a:lvl3pPr marL="713014" indent="0" algn="ctr">
              <a:buNone/>
              <a:defRPr sz="1500"/>
            </a:lvl3pPr>
            <a:lvl4pPr marL="1069524" indent="0" algn="ctr">
              <a:buNone/>
              <a:defRPr sz="1200"/>
            </a:lvl4pPr>
            <a:lvl5pPr marL="1426029" indent="0" algn="ctr">
              <a:buNone/>
              <a:defRPr sz="1200"/>
            </a:lvl5pPr>
            <a:lvl6pPr marL="1782539" indent="0" algn="ctr">
              <a:buNone/>
              <a:defRPr sz="1200"/>
            </a:lvl6pPr>
            <a:lvl7pPr marL="2139045" indent="0" algn="ctr">
              <a:buNone/>
              <a:defRPr sz="1200"/>
            </a:lvl7pPr>
            <a:lvl8pPr marL="2495552" indent="0" algn="ctr">
              <a:buNone/>
              <a:defRPr sz="1200"/>
            </a:lvl8pPr>
            <a:lvl9pPr marL="2852059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96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fld id="{E2044E80-452D-4381-9343-BF24671ECC00}" type="datetimeFigureOut">
              <a:rPr lang="th-TH" sz="1500" smtClean="0">
                <a:solidFill>
                  <a:prstClr val="black"/>
                </a:solidFill>
              </a:rPr>
              <a:pPr defTabSz="713014">
                <a:defRPr/>
              </a:pPr>
              <a:t>03/09/62</a:t>
            </a:fld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96"/>
            <a:ext cx="30861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endParaRPr lang="th-TH" sz="15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96"/>
            <a:ext cx="2057400" cy="304271"/>
          </a:xfrm>
          <a:prstGeom prst="rect">
            <a:avLst/>
          </a:prstGeom>
        </p:spPr>
        <p:txBody>
          <a:bodyPr lIns="71301" tIns="35651" rIns="71301" bIns="35651"/>
          <a:lstStyle>
            <a:lvl1pPr>
              <a:defRPr/>
            </a:lvl1pPr>
          </a:lstStyle>
          <a:p>
            <a:pPr defTabSz="713014">
              <a:defRPr/>
            </a:pPr>
            <a:fld id="{70F9C02D-B96C-45D5-82F8-CB5286841C23}" type="slidenum">
              <a:rPr lang="th-TH" sz="1500" smtClean="0">
                <a:solidFill>
                  <a:prstClr val="black"/>
                </a:solidFill>
              </a:rPr>
              <a:pPr defTabSz="713014">
                <a:defRPr/>
              </a:pPr>
              <a:t>‹#›</a:t>
            </a:fld>
            <a:endParaRPr lang="th-TH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95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27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58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92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0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6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055" indent="0">
              <a:buNone/>
              <a:defRPr sz="1200"/>
            </a:lvl2pPr>
            <a:lvl3pPr marL="914108" indent="0">
              <a:buNone/>
              <a:defRPr sz="1000"/>
            </a:lvl3pPr>
            <a:lvl4pPr marL="1371160" indent="0">
              <a:buNone/>
              <a:defRPr sz="900"/>
            </a:lvl4pPr>
            <a:lvl5pPr marL="1828215" indent="0">
              <a:buNone/>
              <a:defRPr sz="900"/>
            </a:lvl5pPr>
            <a:lvl6pPr marL="2285267" indent="0">
              <a:buNone/>
              <a:defRPr sz="900"/>
            </a:lvl6pPr>
            <a:lvl7pPr marL="2742320" indent="0">
              <a:buNone/>
              <a:defRPr sz="900"/>
            </a:lvl7pPr>
            <a:lvl8pPr marL="3199376" indent="0">
              <a:buNone/>
              <a:defRPr sz="900"/>
            </a:lvl8pPr>
            <a:lvl9pPr marL="365643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394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95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88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59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83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75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24200" y="5296965"/>
            <a:ext cx="2895600" cy="30427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5296965"/>
            <a:ext cx="2133600" cy="30427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096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3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5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82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055" indent="0">
              <a:buNone/>
              <a:defRPr sz="2800"/>
            </a:lvl2pPr>
            <a:lvl3pPr marL="914108" indent="0">
              <a:buNone/>
              <a:defRPr sz="2400"/>
            </a:lvl3pPr>
            <a:lvl4pPr marL="1371160" indent="0">
              <a:buNone/>
              <a:defRPr sz="2000"/>
            </a:lvl4pPr>
            <a:lvl5pPr marL="1828215" indent="0">
              <a:buNone/>
              <a:defRPr sz="2000"/>
            </a:lvl5pPr>
            <a:lvl6pPr marL="2285267" indent="0">
              <a:buNone/>
              <a:defRPr sz="2000"/>
            </a:lvl6pPr>
            <a:lvl7pPr marL="2742320" indent="0">
              <a:buNone/>
              <a:defRPr sz="2000"/>
            </a:lvl7pPr>
            <a:lvl8pPr marL="3199376" indent="0">
              <a:buNone/>
              <a:defRPr sz="2000"/>
            </a:lvl8pPr>
            <a:lvl9pPr marL="3656431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055" indent="0">
              <a:buNone/>
              <a:defRPr sz="1200"/>
            </a:lvl2pPr>
            <a:lvl3pPr marL="914108" indent="0">
              <a:buNone/>
              <a:defRPr sz="1000"/>
            </a:lvl3pPr>
            <a:lvl4pPr marL="1371160" indent="0">
              <a:buNone/>
              <a:defRPr sz="900"/>
            </a:lvl4pPr>
            <a:lvl5pPr marL="1828215" indent="0">
              <a:buNone/>
              <a:defRPr sz="900"/>
            </a:lvl5pPr>
            <a:lvl6pPr marL="2285267" indent="0">
              <a:buNone/>
              <a:defRPr sz="900"/>
            </a:lvl6pPr>
            <a:lvl7pPr marL="2742320" indent="0">
              <a:buNone/>
              <a:defRPr sz="900"/>
            </a:lvl7pPr>
            <a:lvl8pPr marL="3199376" indent="0">
              <a:buNone/>
              <a:defRPr sz="900"/>
            </a:lvl8pPr>
            <a:lvl9pPr marL="365643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5724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2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3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89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50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0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71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42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28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666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3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11" tIns="45704" rIns="91411" bIns="45704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11" tIns="45704" rIns="91411" bIns="4570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1"/>
          </a:xfrm>
          <a:prstGeom prst="rect">
            <a:avLst/>
          </a:prstGeom>
        </p:spPr>
        <p:txBody>
          <a:bodyPr vert="horz" lIns="91411" tIns="45704" rIns="91411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04CD-6DE9-43DC-A76E-F2CFDF884FD1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68"/>
            <a:ext cx="2895600" cy="304271"/>
          </a:xfrm>
          <a:prstGeom prst="rect">
            <a:avLst/>
          </a:prstGeom>
        </p:spPr>
        <p:txBody>
          <a:bodyPr vert="horz" lIns="91411" tIns="45704" rIns="91411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71"/>
          </a:xfrm>
          <a:prstGeom prst="rect">
            <a:avLst/>
          </a:prstGeom>
        </p:spPr>
        <p:txBody>
          <a:bodyPr vert="horz" lIns="91411" tIns="45704" rIns="91411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5F1D-E22E-487E-A14A-67740371EA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3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8" indent="-34278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1" indent="-285661" algn="l" defTabSz="914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2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8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3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6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8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4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2" indent="-228528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0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7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0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1" algn="l" defTabSz="91410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7" r:id="rId20"/>
  </p:sldLayoutIdLst>
  <p:txStyles>
    <p:titleStyle>
      <a:lvl1pPr algn="l" defTabSz="7130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59" indent="-178259" algn="l" defTabSz="7130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77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29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06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325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84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357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871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39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19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32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548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065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585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099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612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131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0" r:id="rId21"/>
  </p:sldLayoutIdLst>
  <p:txStyles>
    <p:titleStyle>
      <a:lvl1pPr algn="l" defTabSz="713088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73" indent="-178273" algn="l" defTabSz="71308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19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61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906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53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996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541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085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633" indent="-178273" algn="l" defTabSz="71308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7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8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34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79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27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69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12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59" algn="l" defTabSz="7130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2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3" r:id="rId21"/>
  </p:sldLayoutIdLst>
  <p:txStyles>
    <p:titleStyle>
      <a:lvl1pPr algn="l" defTabSz="7130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59" indent="-178259" algn="l" defTabSz="7130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77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29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06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325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84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357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871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390" indent="-178259" algn="l" defTabSz="7130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19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32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548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065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585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099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612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131" algn="l" defTabSz="7130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892"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928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8EF24EF4-3A7F-41F6-984B-5D29B29850E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900"/>
              <a:t>03/09/62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60F1561-04CF-4A6C-A086-AD391363BE7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4A5980-DB4B-49B2-B697-8B5B7385C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85134E-9C0E-4FEB-9487-03D15FF8B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92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</p:sldLayoutIdLst>
  <p:txStyles>
    <p:titleStyle>
      <a:lvl1pPr algn="l" defTabSz="641729" rtl="0" eaLnBrk="1" latinLnBrk="0" hangingPunct="1">
        <a:lnSpc>
          <a:spcPct val="90000"/>
        </a:lnSpc>
        <a:spcBef>
          <a:spcPct val="0"/>
        </a:spcBef>
        <a:buNone/>
        <a:defRPr sz="3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433" indent="-160433" algn="l" defTabSz="641729" rtl="0" eaLnBrk="1" latinLnBrk="0" hangingPunct="1">
        <a:lnSpc>
          <a:spcPct val="90000"/>
        </a:lnSpc>
        <a:spcBef>
          <a:spcPts val="702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1299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02161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23025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43893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56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85621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6484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7351" indent="-160433" algn="l" defTabSz="641729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0867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1729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2594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3459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04327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25189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46051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66918" algn="l" defTabSz="641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58.png"/><Relationship Id="rId5" Type="http://schemas.openxmlformats.org/officeDocument/2006/relationships/chart" Target="../charts/chart5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59.png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58.png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63.emf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64.emf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59.png"/><Relationship Id="rId5" Type="http://schemas.openxmlformats.org/officeDocument/2006/relationships/image" Target="../media/image62.jpeg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59.pn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59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F7F325AB-5F36-4E22-95E3-F854A013337B}"/>
              </a:ext>
            </a:extLst>
          </p:cNvPr>
          <p:cNvSpPr/>
          <p:nvPr/>
        </p:nvSpPr>
        <p:spPr>
          <a:xfrm>
            <a:off x="226898" y="625252"/>
            <a:ext cx="8892480" cy="3170066"/>
          </a:xfrm>
          <a:prstGeom prst="rect">
            <a:avLst/>
          </a:prstGeom>
          <a:noFill/>
        </p:spPr>
        <p:txBody>
          <a:bodyPr wrap="square" lIns="91411" tIns="45704" rIns="91411" bIns="457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b="1" dirty="0">
                <a:ln w="0"/>
                <a:latin typeface="Kanit" panose="00000500000000000000" pitchFamily="2" charset="-34"/>
                <a:cs typeface="Kanit" panose="00000500000000000000" pitchFamily="2" charset="-34"/>
              </a:rPr>
              <a:t>  สรุปการตรวจราชการ รอบที่ 2  </a:t>
            </a:r>
          </a:p>
          <a:p>
            <a:pPr algn="ctr"/>
            <a:r>
              <a:rPr lang="th-TH" sz="3600" b="1" dirty="0">
                <a:ln w="0"/>
                <a:latin typeface="Kanit" panose="00000500000000000000" pitchFamily="2" charset="-34"/>
                <a:cs typeface="Kanit" panose="00000500000000000000" pitchFamily="2" charset="-34"/>
              </a:rPr>
              <a:t> ประจำปีงบประมาณ 2562</a:t>
            </a:r>
            <a:r>
              <a:rPr lang="en-US" sz="3600" b="1" dirty="0">
                <a:ln w="0"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sz="40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เขตสุขภาพที่ 8</a:t>
            </a:r>
          </a:p>
          <a:p>
            <a:pPr algn="ctr"/>
            <a:r>
              <a:rPr lang="th-TH" sz="4000" dirty="0" smtClean="0">
                <a:ln w="0"/>
                <a:solidFill>
                  <a:srgbClr val="00B05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คณะ</a:t>
            </a:r>
            <a:r>
              <a:rPr lang="th-TH" sz="4000" dirty="0">
                <a:ln w="0"/>
                <a:solidFill>
                  <a:srgbClr val="00B05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3</a:t>
            </a:r>
          </a:p>
          <a:p>
            <a:pPr algn="ctr"/>
            <a:r>
              <a:rPr lang="th-TH" sz="2400" dirty="0" smtClean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</a:t>
            </a:r>
            <a:r>
              <a:rPr lang="th-TH" sz="2400" dirty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พัฒนาระบบ</a:t>
            </a:r>
            <a:r>
              <a:rPr lang="th-TH" sz="2400" dirty="0" smtClean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บริหารจัด</a:t>
            </a:r>
            <a:r>
              <a:rPr lang="th-TH" sz="2400" dirty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 </a:t>
            </a:r>
          </a:p>
          <a:p>
            <a:pPr algn="ctr"/>
            <a:r>
              <a:rPr lang="th-TH" sz="2400" dirty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เพื่อสนับสนุนการจัดบริการ</a:t>
            </a:r>
            <a:r>
              <a:rPr lang="th-TH" sz="2400" dirty="0" smtClean="0">
                <a:ln/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สุขภาพ</a:t>
            </a:r>
            <a:endParaRPr lang="th-TH" sz="4400" b="1" dirty="0">
              <a:ln/>
              <a:solidFill>
                <a:schemeClr val="accent3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7" name="Picture 15">
            <a:extLst>
              <a:ext uri="{FF2B5EF4-FFF2-40B4-BE49-F238E27FC236}">
                <a16:creationId xmlns="" xmlns:a16="http://schemas.microsoft.com/office/drawing/2014/main" id="{84075BF0-F06E-413E-A29F-75390A725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12"/>
            <a:ext cx="912540" cy="845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F7F325AB-5F36-4E22-95E3-F854A013337B}"/>
              </a:ext>
            </a:extLst>
          </p:cNvPr>
          <p:cNvSpPr/>
          <p:nvPr/>
        </p:nvSpPr>
        <p:spPr>
          <a:xfrm>
            <a:off x="3275856" y="4153644"/>
            <a:ext cx="5688632" cy="107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11" tIns="45704" rIns="91411" bIns="457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th-TH" b="1" dirty="0" smtClean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นพ.ศรีศักดิ์ ตั้งจิตธรรม</a:t>
            </a:r>
            <a:r>
              <a:rPr lang="th-TH" sz="1800" dirty="0" smtClean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r"/>
            <a:r>
              <a:rPr lang="th-TH" sz="1800" dirty="0" smtClean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นายแพทย์เชี่ยวชาญ (</a:t>
            </a:r>
            <a:r>
              <a:rPr lang="th-TH" sz="1800" dirty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ด้านเวชกรรมป้องกัน) </a:t>
            </a:r>
          </a:p>
          <a:p>
            <a:pPr algn="r"/>
            <a:r>
              <a:rPr lang="th-TH" sz="1800" dirty="0" err="1" smtClean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สสจ</a:t>
            </a:r>
            <a:r>
              <a:rPr lang="th-TH" sz="1800" dirty="0" smtClean="0">
                <a:ln/>
                <a:solidFill>
                  <a:srgbClr val="7030A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.เลย</a:t>
            </a:r>
            <a:endParaRPr lang="th-TH" sz="1800" dirty="0">
              <a:ln/>
              <a:solidFill>
                <a:srgbClr val="7030A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665946"/>
            <a:ext cx="3384376" cy="18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F93E5DD3-D3C5-4D50-9682-88A2BEB2A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" y="939898"/>
            <a:ext cx="9096301" cy="4489352"/>
          </a:xfrm>
          <a:prstGeom prst="rect">
            <a:avLst/>
          </a:prstGeom>
        </p:spPr>
      </p:pic>
      <p:sp>
        <p:nvSpPr>
          <p:cNvPr id="9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1003192" y="121196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3608" y="337220"/>
            <a:ext cx="7637828" cy="400077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2000" b="1" dirty="0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</a:t>
            </a:r>
            <a:r>
              <a:rPr lang="th-TH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หน่วยงานที่เป็นองค์กรแห่งความสุข </a:t>
            </a:r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(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HappyOrganization</a:t>
            </a:r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)</a:t>
            </a:r>
            <a:endParaRPr lang="th-TH" sz="2000" b="1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1" name="Picture 2" descr="C:\Users\asus pc\Pictures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96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0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3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1003192" y="121196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3608" y="337220"/>
            <a:ext cx="7637828" cy="461633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2400" b="1" dirty="0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</a:t>
            </a:r>
            <a:r>
              <a:rPr lang="th-TH" sz="24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หน่วยงานที่เป็นองค์กรแห่งความสุข </a:t>
            </a:r>
            <a:r>
              <a:rPr lang="en-US" sz="24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(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HappyOrganization</a:t>
            </a:r>
            <a:r>
              <a:rPr lang="en-US" sz="24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)</a:t>
            </a:r>
            <a:endParaRPr lang="th-TH" sz="2400" b="1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1" name="Picture 2" descr="C:\Users\asus pc\Pictures\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96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0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3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แผนภูมิ 7">
            <a:extLst>
              <a:ext uri="{FF2B5EF4-FFF2-40B4-BE49-F238E27FC236}">
                <a16:creationId xmlns="" xmlns:a16="http://schemas.microsoft.com/office/drawing/2014/main" id="{343DF046-7889-4FEB-8483-58048D514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740029"/>
              </p:ext>
            </p:extLst>
          </p:nvPr>
        </p:nvGraphicFramePr>
        <p:xfrm>
          <a:off x="190559" y="1084142"/>
          <a:ext cx="8734501" cy="393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ตัวเชื่อมต่อตรง 13"/>
          <p:cNvCxnSpPr/>
          <p:nvPr/>
        </p:nvCxnSpPr>
        <p:spPr>
          <a:xfrm>
            <a:off x="415296" y="2065412"/>
            <a:ext cx="828092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8028384" y="1777380"/>
            <a:ext cx="665514" cy="369304"/>
          </a:xfrm>
          <a:prstGeom prst="rect">
            <a:avLst/>
          </a:prstGeom>
          <a:ln>
            <a:noFill/>
          </a:ln>
        </p:spPr>
        <p:txBody>
          <a:bodyPr wrap="none" lIns="91414" tIns="45706" rIns="91414" bIns="45706">
            <a:spAutoFit/>
          </a:bodyPr>
          <a:lstStyle/>
          <a:p>
            <a:pPr defTabSz="712975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&gt;70</a:t>
            </a:r>
            <a:r>
              <a:rPr lang="en-US" sz="1800" b="1" dirty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% </a:t>
            </a:r>
            <a:endParaRPr lang="th-TH" sz="1800" b="1" dirty="0">
              <a:solidFill>
                <a:srgbClr val="FF0000"/>
              </a:solidFill>
              <a:latin typeface="DB Adman X" panose="02000506090000020004" pitchFamily="2" charset="-34"/>
              <a:ea typeface="Tahoma" pitchFamily="34" charset="0"/>
              <a:cs typeface="DB Adman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88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1003192" y="121196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3608" y="337220"/>
            <a:ext cx="7637828" cy="400077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2000" b="1" dirty="0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</a:t>
            </a:r>
            <a:r>
              <a:rPr lang="th-TH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หน่วยงานที่เป็นองค์กรแห่งความสุข </a:t>
            </a:r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(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HappyOrganization</a:t>
            </a:r>
            <a:r>
              <a:rPr lang="en-US" sz="2000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)</a:t>
            </a:r>
            <a:endParaRPr lang="th-TH" sz="2000" b="1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1" name="Picture 2" descr="C:\Users\asus pc\Pictures\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96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0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FFFF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3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ลูกศร: รูปห้าเหลี่ยม 12">
            <a:extLst>
              <a:ext uri="{FF2B5EF4-FFF2-40B4-BE49-F238E27FC236}">
                <a16:creationId xmlns="" xmlns:a16="http://schemas.microsoft.com/office/drawing/2014/main" id="{F9A21F77-EF28-4DBE-ABBE-D2B7BADEEA4D}"/>
              </a:ext>
            </a:extLst>
          </p:cNvPr>
          <p:cNvSpPr/>
          <p:nvPr/>
        </p:nvSpPr>
        <p:spPr>
          <a:xfrm>
            <a:off x="1331640" y="841277"/>
            <a:ext cx="3096344" cy="93610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10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AF0C9DC1-94AB-40C3-AB2C-7F3CAE4AC5C9}"/>
              </a:ext>
            </a:extLst>
          </p:cNvPr>
          <p:cNvSpPr txBox="1"/>
          <p:nvPr/>
        </p:nvSpPr>
        <p:spPr>
          <a:xfrm>
            <a:off x="1475656" y="98529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ผลการประเมิน</a:t>
            </a:r>
          </a:p>
          <a:p>
            <a:r>
              <a:rPr lang="en-US" sz="2000" dirty="0" err="1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Happinometer</a:t>
            </a:r>
            <a:r>
              <a:rPr lang="en-US" sz="2000" dirty="0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2562</a:t>
            </a:r>
            <a:endParaRPr lang="th-TH" sz="2000" dirty="0">
              <a:solidFill>
                <a:srgbClr val="0000CC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A60F68C4-2C7C-44D4-9724-4A6D4103FBA0}"/>
              </a:ext>
            </a:extLst>
          </p:cNvPr>
          <p:cNvSpPr txBox="1"/>
          <p:nvPr/>
        </p:nvSpPr>
        <p:spPr>
          <a:xfrm>
            <a:off x="4572000" y="913284"/>
            <a:ext cx="3096344" cy="738664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100" dirty="0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คะแนนเฉลี่ยความสุข</a:t>
            </a:r>
          </a:p>
          <a:p>
            <a:r>
              <a:rPr lang="th-TH" sz="2100" dirty="0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ภาพรวมเขตสุขภาพที่ </a:t>
            </a:r>
            <a:r>
              <a:rPr lang="en-US" sz="2100" dirty="0">
                <a:solidFill>
                  <a:srgbClr val="0000CC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8</a:t>
            </a:r>
            <a:endParaRPr lang="th-TH" sz="2100" dirty="0">
              <a:solidFill>
                <a:srgbClr val="0000CC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graphicFrame>
        <p:nvGraphicFramePr>
          <p:cNvPr id="17" name="แผนภูมิ 16">
            <a:extLst>
              <a:ext uri="{FF2B5EF4-FFF2-40B4-BE49-F238E27FC236}">
                <a16:creationId xmlns="" xmlns:a16="http://schemas.microsoft.com/office/drawing/2014/main" id="{3DA3883A-D5AA-4F04-9074-B98D43856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322050"/>
              </p:ext>
            </p:extLst>
          </p:nvPr>
        </p:nvGraphicFramePr>
        <p:xfrm>
          <a:off x="179512" y="1868289"/>
          <a:ext cx="8856984" cy="387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ounded Rectangle 2"/>
          <p:cNvSpPr/>
          <p:nvPr/>
        </p:nvSpPr>
        <p:spPr>
          <a:xfrm>
            <a:off x="6804248" y="2569468"/>
            <a:ext cx="1080120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h-TH" sz="135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58F717C5-434A-4CD6-9AB9-CCD824A6FF7B}"/>
              </a:ext>
            </a:extLst>
          </p:cNvPr>
          <p:cNvSpPr/>
          <p:nvPr/>
        </p:nvSpPr>
        <p:spPr>
          <a:xfrm>
            <a:off x="154944" y="372975"/>
            <a:ext cx="8989056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700" dirty="0">
                <a:latin typeface="JS Sadayu" panose="02000000000000000000" pitchFamily="2" charset="-34"/>
                <a:cs typeface="JS Sadayu" panose="02000000000000000000" pitchFamily="2" charset="-34"/>
                <a:sym typeface="Wingdings" panose="05000000000000000000" pitchFamily="2" charset="2"/>
              </a:rPr>
              <a:t> </a:t>
            </a:r>
            <a:r>
              <a:rPr lang="th-TH" sz="2700" dirty="0">
                <a:latin typeface="JS Sadayu" panose="02000000000000000000" pitchFamily="2" charset="-34"/>
                <a:cs typeface="JS Sadayu" panose="02000000000000000000" pitchFamily="2" charset="-34"/>
              </a:rPr>
              <a:t>คัดเลือกหน่วยงาน </a:t>
            </a:r>
            <a:r>
              <a:rPr lang="en-US" sz="2700" dirty="0">
                <a:latin typeface="JS Sadayu" panose="02000000000000000000" pitchFamily="2" charset="-34"/>
                <a:cs typeface="JS Sadayu" panose="02000000000000000000" pitchFamily="2" charset="-34"/>
              </a:rPr>
              <a:t>Bright Spot </a:t>
            </a:r>
            <a:r>
              <a:rPr lang="th-TH" sz="2700" dirty="0">
                <a:latin typeface="JS Sadayu" panose="02000000000000000000" pitchFamily="2" charset="-34"/>
                <a:cs typeface="JS Sadayu" panose="02000000000000000000" pitchFamily="2" charset="-34"/>
              </a:rPr>
              <a:t>ครบทุกจังหวัด  </a:t>
            </a:r>
            <a:r>
              <a:rPr lang="th-TH" sz="2700" dirty="0">
                <a:latin typeface="JS Sadayu" panose="02000000000000000000" pitchFamily="2" charset="-34"/>
                <a:cs typeface="JS Sadayu" panose="02000000000000000000" pitchFamily="2" charset="-34"/>
                <a:sym typeface="Wingdings" panose="05000000000000000000" pitchFamily="2" charset="2"/>
              </a:rPr>
              <a:t></a:t>
            </a:r>
            <a:endParaRPr lang="en-US" sz="27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627E86E0-47D4-4047-B2BA-5A65491B99B3}"/>
              </a:ext>
            </a:extLst>
          </p:cNvPr>
          <p:cNvSpPr/>
          <p:nvPr/>
        </p:nvSpPr>
        <p:spPr>
          <a:xfrm>
            <a:off x="433451" y="1642170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สกลนคร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1F7F436D-E74C-4744-BB3E-934B71A69577}"/>
              </a:ext>
            </a:extLst>
          </p:cNvPr>
          <p:cNvSpPr/>
          <p:nvPr/>
        </p:nvSpPr>
        <p:spPr>
          <a:xfrm>
            <a:off x="154943" y="1041754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อุดรธานี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58B25319-44CD-425C-977B-99E8D1EB3A6D}"/>
              </a:ext>
            </a:extLst>
          </p:cNvPr>
          <p:cNvSpPr/>
          <p:nvPr/>
        </p:nvSpPr>
        <p:spPr>
          <a:xfrm>
            <a:off x="738472" y="2296468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นครพนม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C5C3CC6D-761D-4B28-9409-DF30AFCAC631}"/>
              </a:ext>
            </a:extLst>
          </p:cNvPr>
          <p:cNvSpPr/>
          <p:nvPr/>
        </p:nvSpPr>
        <p:spPr>
          <a:xfrm>
            <a:off x="787166" y="3588747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หนองคาย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842E664B-2F3D-49A7-85DD-7324CA054053}"/>
              </a:ext>
            </a:extLst>
          </p:cNvPr>
          <p:cNvSpPr/>
          <p:nvPr/>
        </p:nvSpPr>
        <p:spPr>
          <a:xfrm>
            <a:off x="894269" y="2941530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เลย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65009FF4-9C63-42AD-9C9A-705ACDF3B831}"/>
              </a:ext>
            </a:extLst>
          </p:cNvPr>
          <p:cNvSpPr/>
          <p:nvPr/>
        </p:nvSpPr>
        <p:spPr>
          <a:xfrm>
            <a:off x="414132" y="4189163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หนองบัวลำภู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2A79EB66-4EC9-40CB-B0DA-1A1EB1243856}"/>
              </a:ext>
            </a:extLst>
          </p:cNvPr>
          <p:cNvSpPr/>
          <p:nvPr/>
        </p:nvSpPr>
        <p:spPr>
          <a:xfrm>
            <a:off x="127577" y="4798156"/>
            <a:ext cx="1659366" cy="415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บึงกาฬ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97DC48D0-1ACF-4836-8F13-0A24E8905B74}"/>
              </a:ext>
            </a:extLst>
          </p:cNvPr>
          <p:cNvSpPr/>
          <p:nvPr/>
        </p:nvSpPr>
        <p:spPr>
          <a:xfrm>
            <a:off x="3464416" y="348241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588" indent="-128588">
              <a:buFontTx/>
              <a:buChar char="-"/>
            </a:pPr>
            <a:endParaRPr lang="th-TH" sz="105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1C095B84-2C70-40B0-8912-44973B065C08}"/>
              </a:ext>
            </a:extLst>
          </p:cNvPr>
          <p:cNvSpPr txBox="1"/>
          <p:nvPr/>
        </p:nvSpPr>
        <p:spPr>
          <a:xfrm>
            <a:off x="3707904" y="2353444"/>
            <a:ext cx="4464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ตลาดนัดสินค้ามือสอง</a:t>
            </a:r>
          </a:p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ออกกำลังกาย ขยับกายสบายชีวี ระหว่างวันเป็น</a:t>
            </a:r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ประจำ, กีฬา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สี</a:t>
            </a:r>
          </a:p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กิจกรรมทานข้าวร่วมกัน</a:t>
            </a:r>
          </a:p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ร่วมกันทำบุญตักบาตร ในโอกาสต่าง ๆ เช่น วันเกิด</a:t>
            </a:r>
          </a:p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รณรงค์ลดค่าใช้จ่ายที่ไม่จำเป็น</a:t>
            </a:r>
          </a:p>
          <a:p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- ร่วมมือ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กับธนาคารให้คำปรึกษา/แนะนำ </a:t>
            </a:r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ใน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การบริหาร</a:t>
            </a:r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จัดการ                 </a:t>
            </a:r>
          </a:p>
          <a:p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  ด้าน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การเงิน</a:t>
            </a:r>
          </a:p>
          <a:p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- พัฒนา </a:t>
            </a:r>
            <a:r>
              <a:rPr lang="en-US" sz="1300" dirty="0">
                <a:latin typeface="JS Sadayu" panose="02000000000000000000" pitchFamily="2" charset="-34"/>
                <a:cs typeface="JS Sadayu" panose="02000000000000000000" pitchFamily="2" charset="-34"/>
              </a:rPr>
              <a:t>Application 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ต่าง ๆ </a:t>
            </a:r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เพื่อ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นำข้อมูลมา</a:t>
            </a:r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วิเคราะห์         </a:t>
            </a:r>
          </a:p>
          <a:p>
            <a:r>
              <a:rPr lang="th-TH" sz="13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  ใน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การแก้ไขปัญหาในหน่วยงาน</a:t>
            </a:r>
          </a:p>
          <a:p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- กิจกรรม </a:t>
            </a:r>
            <a:r>
              <a:rPr lang="en-US" sz="1300" dirty="0">
                <a:latin typeface="JS Sadayu" panose="02000000000000000000" pitchFamily="2" charset="-34"/>
                <a:cs typeface="JS Sadayu" panose="02000000000000000000" pitchFamily="2" charset="-34"/>
              </a:rPr>
              <a:t>5</a:t>
            </a:r>
            <a:r>
              <a:rPr lang="th-TH" sz="1300" dirty="0">
                <a:latin typeface="JS Sadayu" panose="02000000000000000000" pitchFamily="2" charset="-34"/>
                <a:cs typeface="JS Sadayu" panose="02000000000000000000" pitchFamily="2" charset="-34"/>
              </a:rPr>
              <a:t> ส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="" xmlns:a16="http://schemas.microsoft.com/office/drawing/2014/main" id="{B77192F9-363A-4A5D-9D67-8B7FFF279A2B}"/>
              </a:ext>
            </a:extLst>
          </p:cNvPr>
          <p:cNvSpPr/>
          <p:nvPr/>
        </p:nvSpPr>
        <p:spPr>
          <a:xfrm>
            <a:off x="4521544" y="989571"/>
            <a:ext cx="2580732" cy="4154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100" dirty="0">
                <a:latin typeface="JS Sadayu" panose="02000000000000000000" pitchFamily="2" charset="-34"/>
                <a:cs typeface="JS Sadayu" panose="02000000000000000000" pitchFamily="2" charset="-34"/>
              </a:rPr>
              <a:t>กิจกรรม</a:t>
            </a:r>
            <a:endParaRPr lang="en-US" sz="21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D33D8190-A494-4907-8A97-1CFB88A72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6" y="1706481"/>
            <a:ext cx="567040" cy="425376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C8ED4BDF-8BE4-4503-9AED-0CEE30F41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1" y="1518057"/>
            <a:ext cx="646185" cy="48474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="" xmlns:a16="http://schemas.microsoft.com/office/drawing/2014/main" id="{7D07D5C3-4A9C-4AAC-A0E3-2A9E41D9D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73" y="1459309"/>
            <a:ext cx="540125" cy="405185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="" xmlns:a16="http://schemas.microsoft.com/office/drawing/2014/main" id="{53AB857F-F395-4E10-B732-565DE2BC5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12" y="1264786"/>
            <a:ext cx="603114" cy="452438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="" xmlns:a16="http://schemas.microsoft.com/office/drawing/2014/main" id="{BCC4DE49-56E6-47CA-AD04-800A1AE6C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07" y="1226875"/>
            <a:ext cx="548955" cy="36597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DAC34F25-B1A5-4FCF-A1E8-78EE1C295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15" y="1927675"/>
            <a:ext cx="666686" cy="37515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="" xmlns:a16="http://schemas.microsoft.com/office/drawing/2014/main" id="{18731EBB-F515-49DC-A633-181DB52D6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16" y="1491005"/>
            <a:ext cx="638047" cy="359042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1BE259FA-92A5-400C-A8CC-126016EE7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19" y="1513835"/>
            <a:ext cx="536009" cy="296135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="" xmlns:a16="http://schemas.microsoft.com/office/drawing/2014/main" id="{CDF2BB39-24C7-4EC6-9166-6458F93C5B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73" y="2075166"/>
            <a:ext cx="580422" cy="326615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AFF901C5-07D0-4B96-B926-0739EF39D9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4" y="1732727"/>
            <a:ext cx="567039" cy="425375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="" xmlns:a16="http://schemas.microsoft.com/office/drawing/2014/main" id="{F3638275-60C1-4FC5-BDDE-CA9AA7EA6C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290557" y="4352240"/>
            <a:ext cx="731342" cy="548507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="" xmlns:a16="http://schemas.microsoft.com/office/drawing/2014/main" id="{C3F85531-DFD7-4520-9F48-D3DF5CE129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07778" y="3736691"/>
            <a:ext cx="822497" cy="548507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="" xmlns:a16="http://schemas.microsoft.com/office/drawing/2014/main" id="{5B4B8385-BFF5-447C-95C5-4BD87F60F2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645035" y="2414869"/>
            <a:ext cx="752510" cy="501833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="" xmlns:a16="http://schemas.microsoft.com/office/drawing/2014/main" id="{C6CE87C3-7855-467B-9981-2FEB0B7C93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613685" y="3095171"/>
            <a:ext cx="736121" cy="490904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="" xmlns:a16="http://schemas.microsoft.com/office/drawing/2014/main" id="{E401A6C3-058E-4A09-A66E-D5519187FF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73823" y="4868118"/>
            <a:ext cx="878608" cy="503396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="" xmlns:a16="http://schemas.microsoft.com/office/drawing/2014/main" id="{ED4EE48D-6CFE-427D-A7B4-6F4F28A34D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331652" y="2075165"/>
            <a:ext cx="747095" cy="420405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="" xmlns:a16="http://schemas.microsoft.com/office/drawing/2014/main" id="{FC61D470-EF4E-417B-B3AC-C5AE290B147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93562" y="3131317"/>
            <a:ext cx="731177" cy="548507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="" xmlns:a16="http://schemas.microsoft.com/office/drawing/2014/main" id="{6C4D808A-F021-41DD-B7D8-D734F9877D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5378" y="2589320"/>
            <a:ext cx="739882" cy="448249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="" xmlns:a16="http://schemas.microsoft.com/office/drawing/2014/main" id="{34379AF0-9DE0-4F23-9A64-8B4D2FBF45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60408" y="3738617"/>
            <a:ext cx="863103" cy="548507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="" xmlns:a16="http://schemas.microsoft.com/office/drawing/2014/main" id="{DFB9EF6F-393B-438C-AB64-F83AAC75CB2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99070" y="4874794"/>
            <a:ext cx="548507" cy="548507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="" xmlns:a16="http://schemas.microsoft.com/office/drawing/2014/main" id="{154D7302-276B-48A1-891F-3981B6EA04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17949" y="4852033"/>
            <a:ext cx="548507" cy="548507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="" xmlns:a16="http://schemas.microsoft.com/office/drawing/2014/main" id="{BE055FA7-6512-4044-9E2F-238E5CC8640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01840" y="4764854"/>
            <a:ext cx="410918" cy="548507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="" xmlns:a16="http://schemas.microsoft.com/office/drawing/2014/main" id="{B088547B-EC0F-48CE-9273-7F26D35568C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052430" y="4303130"/>
            <a:ext cx="820897" cy="5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C\Desktop\ETC\สาธารณสุขนิเทศ เขต 8 ปี 58\เทคนิค การบูรณาการ\ตรวจราชการ ปี 62\หัวข้อ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5332"/>
            <a:ext cx="7560840" cy="14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633364"/>
            <a:ext cx="348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JS Sadayu" panose="02000000000000000000" pitchFamily="2" charset="-34"/>
                <a:cs typeface="JS Sadayu" panose="02000000000000000000" pitchFamily="2" charset="-34"/>
              </a:rPr>
              <a:t>Digital Transformation</a:t>
            </a:r>
          </a:p>
        </p:txBody>
      </p:sp>
      <p:pic>
        <p:nvPicPr>
          <p:cNvPr id="11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1476"/>
            <a:ext cx="4957385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4"/>
          <p:cNvSpPr txBox="1"/>
          <p:nvPr/>
        </p:nvSpPr>
        <p:spPr>
          <a:xfrm>
            <a:off x="1619672" y="553244"/>
            <a:ext cx="6840760" cy="825702"/>
          </a:xfrm>
          <a:prstGeom prst="roundRect">
            <a:avLst/>
          </a:prstGeom>
          <a:solidFill>
            <a:srgbClr val="A8E68A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29" tIns="34265" rIns="68529" bIns="34265" anchor="ctr" anchorCtr="0">
            <a:spAutoFit/>
          </a:bodyPr>
          <a:lstStyle/>
          <a:p>
            <a:pPr marL="0" marR="0" lvl="0" indent="0" algn="ctr" defTabSz="685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Governance Excellence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84075BF0-F06E-413E-A29F-75390A725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786709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0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50"/>
            <a:ext cx="9103057" cy="6656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เขตสุขภาพมีการดำเนินงาน </a:t>
            </a:r>
            <a:r>
              <a:rPr lang="en-US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Digital Transformation </a:t>
            </a:r>
            <a:r>
              <a:rPr lang="th-TH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เพื่อก้าวสู่การเป็น </a:t>
            </a:r>
            <a:r>
              <a:rPr lang="en-US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Smart Hospital</a:t>
            </a:r>
            <a:endParaRPr lang="th-TH" sz="2000" b="1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12" y="1032061"/>
            <a:ext cx="1946462" cy="1008530"/>
          </a:xfrm>
          <a:prstGeom prst="roundRect">
            <a:avLst>
              <a:gd name="adj" fmla="val 11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เกณฑ์การติดตาม</a:t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ผ่านเกณฑ์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Smart Hospital</a:t>
            </a:r>
            <a: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ในระดับ 2                   </a:t>
            </a:r>
            <a:b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1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รพ.ต้องมีบริการอย่างน้อย ดังนี้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79712" y="2137420"/>
            <a:ext cx="4824536" cy="4085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ผลงานเขตสุขภาพที่ 8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83788890"/>
              </p:ext>
            </p:extLst>
          </p:nvPr>
        </p:nvGraphicFramePr>
        <p:xfrm>
          <a:off x="90768" y="2497460"/>
          <a:ext cx="651510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652120" y="3099932"/>
            <a:ext cx="720080" cy="1883335"/>
          </a:xfrm>
          <a:prstGeom prst="roundRect">
            <a:avLst>
              <a:gd name="adj" fmla="val 11450"/>
            </a:avLst>
          </a:prstGeom>
          <a:solidFill>
            <a:schemeClr val="bg1">
              <a:alpha val="21961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07704" y="1043652"/>
            <a:ext cx="2823881" cy="1008530"/>
          </a:xfrm>
          <a:prstGeom prst="roundRect">
            <a:avLst>
              <a:gd name="adj" fmla="val 4740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1. มีระบบคิวในรูปแบบดิจิทัลให้บริการประชาชน</a:t>
            </a:r>
            <a:b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2. มีช่องทางเชื่อมโยงแลกเปลี่ยนข้อมูล</a:t>
            </a:r>
            <a:b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(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Application Programming Interface : API),</a:t>
            </a:r>
            <a:b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HIS Gateway</a:t>
            </a:r>
            <a:b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3. การใช้ใบสั่งยาในรูปแบบอิเล็กทรอนิกส์ โดยแพทย์ที่</a:t>
            </a:r>
            <a:b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ออกตรวจ 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OPD </a:t>
            </a:r>
            <a:r>
              <a:rPr lang="th-TH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สั่งจ่ายยาในระบบ 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HIS</a:t>
            </a:r>
            <a:endParaRPr lang="th-TH" sz="1050" dirty="0">
              <a:solidFill>
                <a:schemeClr val="bg2">
                  <a:lumMod val="10000"/>
                </a:schemeClr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2952" y="30015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4236" y="28386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1005" y="282281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1613" y="283927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6036" y="285010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7510" y="283645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8983" y="283005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1495" y="318996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Wingdings 2" panose="05020102010507070707" pitchFamily="18" charset="2"/>
              </a:rPr>
              <a:t></a:t>
            </a:r>
            <a:endParaRPr lang="th-TH" sz="2400" dirty="0">
              <a:solidFill>
                <a:srgbClr val="00B05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4823217" y="1032061"/>
            <a:ext cx="4243462" cy="1008530"/>
          </a:xfrm>
          <a:prstGeom prst="roundRect">
            <a:avLst>
              <a:gd name="adj" fmla="val 833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จุดเด่น</a:t>
            </a:r>
            <a: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  <a:t>     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เลย, นครพนม, สกลนคร มีการขับเคลื่อนการดำเนินงานได้ดีและมีบุคลากร </a:t>
            </a:r>
            <a:r>
              <a:rPr lang="en-US" sz="1400" dirty="0">
                <a:latin typeface="JS Sadayu" panose="02000000000000000000" pitchFamily="2" charset="-34"/>
                <a:cs typeface="JS Sadayu" panose="02000000000000000000" pitchFamily="2" charset="-34"/>
              </a:rPr>
              <a:t>IT 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ที่มีความรู้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ความสามารถ มี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การกำกับ ติดตาม ให้คำแนะนำ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รพ. ที่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ยังไม่ผ่านเกณฑ์อย่างต่อเนื่อง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660232" y="2641476"/>
            <a:ext cx="2441644" cy="3012743"/>
          </a:xfrm>
          <a:prstGeom prst="roundRect">
            <a:avLst>
              <a:gd name="adj" fmla="val 407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450"/>
              </a:spcBef>
            </a:pPr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ข้อเสนอแนะ</a:t>
            </a:r>
            <a: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400" b="1" dirty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 - พื้นที่ กำกับ ติดตาม ประเมินผลการดำเนินงาน ให้ผ่านเกณฑ์ระดับ 2 ในปี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2562</a:t>
            </a:r>
            <a:endParaRPr lang="th-TH" sz="1400" dirty="0"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algn="l">
              <a:spcBef>
                <a:spcPts val="0"/>
              </a:spcBef>
            </a:pP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  - หน่วยบริการ มีความพร้อมที่แตกต่างกัน มีทรัพยากร (คน เงิน ของ) ที่จำกัด ดังนั้นในการดำเนินงานเพื่อก้าวสู่การเป็น </a:t>
            </a:r>
            <a:r>
              <a:rPr lang="en-US" sz="1400" dirty="0">
                <a:latin typeface="JS Sadayu" panose="02000000000000000000" pitchFamily="2" charset="-34"/>
                <a:cs typeface="JS Sadayu" panose="02000000000000000000" pitchFamily="2" charset="-34"/>
              </a:rPr>
              <a:t>Smart Hospital 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</a:rPr>
              <a:t>ควรมีการสนับสนุนทรัพยากรขั้นพื้นฐานให้กับโรงพยาบาล และควรพิจารณาความคุ้มค่าต่อการลงทุน ตามความเหมาะสม ตามบริบทของแต่ละพื้นที่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12838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9144000" cy="665630"/>
          </a:xfrm>
          <a:prstGeom prst="rect">
            <a:avLst/>
          </a:prstGeom>
          <a:solidFill>
            <a:srgbClr val="EA1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00" b="1" dirty="0">
                <a:latin typeface="JS Sadayu" panose="02000000000000000000" pitchFamily="2" charset="-34"/>
                <a:cs typeface="JS Sadayu" panose="02000000000000000000" pitchFamily="2" charset="-34"/>
              </a:rPr>
              <a:t>มีการใช้ </a:t>
            </a:r>
            <a:r>
              <a:rPr lang="en-US" sz="2700" b="1" dirty="0">
                <a:latin typeface="JS Sadayu" panose="02000000000000000000" pitchFamily="2" charset="-34"/>
                <a:cs typeface="JS Sadayu" panose="02000000000000000000" pitchFamily="2" charset="-34"/>
              </a:rPr>
              <a:t>Application </a:t>
            </a:r>
            <a:r>
              <a:rPr lang="th-TH" sz="2700" b="1" dirty="0">
                <a:latin typeface="JS Sadayu" panose="02000000000000000000" pitchFamily="2" charset="-34"/>
                <a:cs typeface="JS Sadayu" panose="02000000000000000000" pitchFamily="2" charset="-34"/>
              </a:rPr>
              <a:t>สำหรับ </a:t>
            </a:r>
            <a:r>
              <a:rPr lang="en-US" sz="2700" b="1" dirty="0">
                <a:latin typeface="JS Sadayu" panose="02000000000000000000" pitchFamily="2" charset="-34"/>
                <a:cs typeface="JS Sadayu" panose="02000000000000000000" pitchFamily="2" charset="-34"/>
              </a:rPr>
              <a:t>PCC </a:t>
            </a:r>
            <a:r>
              <a:rPr lang="th-TH" sz="2700" b="1" dirty="0">
                <a:latin typeface="JS Sadayu" panose="02000000000000000000" pitchFamily="2" charset="-34"/>
                <a:cs typeface="JS Sadayu" panose="02000000000000000000" pitchFamily="2" charset="-34"/>
              </a:rPr>
              <a:t>ในหน่วยบริการปฐมภูมิ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0597" y="1027019"/>
            <a:ext cx="3439085" cy="4336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เกณฑ์การติดตาม / เป้าหมาย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596" y="1495986"/>
            <a:ext cx="3439085" cy="1457324"/>
          </a:xfrm>
          <a:prstGeom prst="roundRect">
            <a:avLst>
              <a:gd name="adj" fmla="val 47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   </a:t>
            </a:r>
            <a:r>
              <a:rPr lang="th-TH" sz="21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ทีม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PCC 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ทุกแห่งที่ขึ้นทะเบียนคลินิกหมอครอบครัวตามเกณฑ์ของ สสป. ปี 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2562 มี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การนำ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App. PCC 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ไปใช้ในการปฏิบัติงานบริการประชาชนในความรับผิดชอบ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88683" y="1011891"/>
            <a:ext cx="5462868" cy="43366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ผลการดำเนินงานเขตสุขภาพที่ 8 (นำร่อง จังหวัดเลย)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27099"/>
              </p:ext>
            </p:extLst>
          </p:nvPr>
        </p:nvGraphicFramePr>
        <p:xfrm>
          <a:off x="3563889" y="1475816"/>
          <a:ext cx="5472606" cy="2377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76263"/>
                <a:gridCol w="1872208"/>
                <a:gridCol w="1224135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คลินิกหมอครอบครัว</a:t>
                      </a:r>
                      <a:endParaRPr lang="th-TH" sz="1200" b="1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ติดตั้ง </a:t>
                      </a:r>
                      <a:r>
                        <a:rPr lang="en-US" sz="12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Application</a:t>
                      </a:r>
                      <a:r>
                        <a:rPr lang="en-US" sz="1200" b="1" baseline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PCC</a:t>
                      </a:r>
                      <a:endParaRPr lang="th-TH" sz="1200" b="1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หมายเหตุ</a:t>
                      </a:r>
                      <a:endParaRPr lang="th-TH" sz="1200" b="1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รพ.เลย-กุดป่อง1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IHHC</a:t>
                      </a:r>
                      <a:endParaRPr lang="th-TH" sz="1200" b="1" dirty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รพ.เลย-กุดป่อง2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IHHC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รพร.ด่านซ้าย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PCC Link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รพ.วังสะพุง-โนนสว่าง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PCC Link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รพ.วังสะพุง-เหมืองแบ่ง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PCC Link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รพ.ปากชม-เชียงกลม-คอนสา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PCC Link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รพ.เชียงคาน-ธาตุ-สงเปลือย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  <a:sym typeface="Wingdings 2" panose="05020102010507070707" pitchFamily="18" charset="2"/>
                        </a:rPr>
                        <a:t>     PCC Link</a:t>
                      </a:r>
                      <a:endParaRPr lang="th-TH" sz="1200" b="1" dirty="0" smtClean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ขาดทีมแพทย์</a:t>
                      </a:r>
                      <a:endParaRPr lang="th-TH" sz="1200" dirty="0">
                        <a:solidFill>
                          <a:srgbClr val="FF000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6" y="2988609"/>
            <a:ext cx="3439085" cy="1381686"/>
          </a:xfrm>
          <a:prstGeom prst="roundRect">
            <a:avLst>
              <a:gd name="adj" fmla="val 47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จังหวัดเลย ได้ดำเนินการติดตั้ง</a:t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และใช้งานโปรแกรม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en-US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- PCC Link </a:t>
            </a:r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 5 ทีม</a:t>
            </a:r>
          </a:p>
          <a:p>
            <a:pPr algn="ctr"/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-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IHHC </a:t>
            </a:r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 2 ทีม</a:t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ครบ 100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%</a:t>
            </a:r>
            <a:endParaRPr lang="th-TH" sz="1600" b="1" dirty="0">
              <a:solidFill>
                <a:schemeClr val="bg2">
                  <a:lumMod val="10000"/>
                </a:schemeClr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5896" y="4568114"/>
            <a:ext cx="5400600" cy="1080120"/>
          </a:xfrm>
          <a:prstGeom prst="roundRect">
            <a:avLst>
              <a:gd name="adj" fmla="val 474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ข้อเสนอแนะ</a:t>
            </a:r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  กำกับ ติดตาม 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แนะนำ และ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ส่งเสริมการใช้งาน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App. PCC  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เพื่อ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การใช้ข้อมูลในระบบให้เกิดประโยชน์มากที่สุดทั้งในส่วนของ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ผู้ปฏิบัติงาน และ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ประชาชนผู้รับบริการ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596" y="4405594"/>
            <a:ext cx="3439085" cy="1188209"/>
          </a:xfrm>
          <a:prstGeom prst="roundRect">
            <a:avLst>
              <a:gd name="adj" fmla="val 474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ข้อค้นพบ</a:t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  มีการติดตั้งระบบแล้ว แต่การนำไปใช้งานจริงยังมีน้อย เนื่องจากระบบยังมีความซ้ำซ้อนกับระบบหลักที่ใช้งาน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5896" y="3883028"/>
            <a:ext cx="5400600" cy="655541"/>
          </a:xfrm>
          <a:prstGeom prst="roundRect">
            <a:avLst>
              <a:gd name="adj" fmla="val 47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จุดเด่น</a:t>
            </a:r>
            <a:br>
              <a:rPr lang="th-TH" sz="1600" b="1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  มีการ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ประสานงานติดตั้ง และ</a:t>
            </a:r>
            <a:r>
              <a:rPr lang="th-TH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ทดสอบระบบ</a:t>
            </a:r>
            <a:r>
              <a:rPr lang="th-TH" sz="1600" dirty="0" smtClean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ครบ ทุก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PCC</a:t>
            </a:r>
            <a:endParaRPr lang="th-TH" sz="1600" dirty="0">
              <a:solidFill>
                <a:schemeClr val="bg2">
                  <a:lumMod val="10000"/>
                </a:schemeClr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0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79512" y="841276"/>
            <a:ext cx="4536504" cy="2952328"/>
            <a:chOff x="143838" y="838148"/>
            <a:chExt cx="3786894" cy="326124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143838" y="838148"/>
              <a:ext cx="3786894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 defTabSz="257096"/>
              <a:r>
                <a:rPr lang="th-TH" sz="180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รพ. นำร่อง 13 แห่ง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38" y="1327713"/>
              <a:ext cx="3766348" cy="2771681"/>
            </a:xfrm>
            <a:prstGeom prst="rect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6" name="สี่เหลี่ยมผืนผ้ามุมมน 5"/>
          <p:cNvSpPr/>
          <p:nvPr/>
        </p:nvSpPr>
        <p:spPr>
          <a:xfrm>
            <a:off x="2627784" y="3865612"/>
            <a:ext cx="4104456" cy="439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5" tIns="34283" rIns="68565" bIns="34283" spcCol="0" rtlCol="0" anchor="ctr"/>
          <a:lstStyle/>
          <a:p>
            <a:pPr algn="ctr" defTabSz="257096"/>
            <a:r>
              <a:rPr lang="th-TH" sz="2400" b="1" dirty="0">
                <a:solidFill>
                  <a:srgbClr val="1F497D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ความก้าวหน้าการดำเนินงาน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5292"/>
            <a:ext cx="4248472" cy="2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923626" y="121196"/>
            <a:ext cx="8112870" cy="70530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defRPr/>
            </a:pPr>
            <a:endParaRPr lang="en-US" sz="1000" kern="0" dirty="0" smtClean="0">
              <a:solidFill>
                <a:prstClr val="white"/>
              </a:solidFill>
              <a:latin typeface="JS Sadayu" panose="02000000000000000000" pitchFamily="2" charset="-34"/>
              <a:ea typeface="Arial Unicode MS"/>
              <a:cs typeface="JS Sadayu" panose="02000000000000000000" pitchFamily="2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54194" y="265212"/>
            <a:ext cx="8028384" cy="430855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th-TH" sz="2200" b="1" dirty="0" smtClean="0">
                <a:solidFill>
                  <a:prstClr val="white"/>
                </a:solidFill>
                <a:latin typeface="JS Sadayu" panose="02000000000000000000" pitchFamily="2" charset="-34"/>
                <a:ea typeface="Arial Unicode MS"/>
                <a:cs typeface="JS Sadayu" panose="02000000000000000000" pitchFamily="2" charset="-34"/>
              </a:rPr>
              <a:t>โปรแกรม </a:t>
            </a:r>
            <a:r>
              <a:rPr lang="en-US" sz="2200" b="1" dirty="0" smtClean="0">
                <a:solidFill>
                  <a:prstClr val="white"/>
                </a:solidFill>
                <a:latin typeface="JS Sadayu" panose="02000000000000000000" pitchFamily="2" charset="-34"/>
                <a:ea typeface="Arial Unicode MS"/>
                <a:cs typeface="JS Sadayu" panose="02000000000000000000" pitchFamily="2" charset="-34"/>
              </a:rPr>
              <a:t>Back Office On Cloud (BK-ERP) </a:t>
            </a:r>
            <a:r>
              <a:rPr lang="th-TH" sz="2200" b="1" dirty="0" smtClean="0">
                <a:solidFill>
                  <a:prstClr val="white"/>
                </a:solidFill>
                <a:latin typeface="JS Sadayu" panose="02000000000000000000" pitchFamily="2" charset="-34"/>
                <a:ea typeface="Arial Unicode MS"/>
                <a:cs typeface="JS Sadayu" panose="02000000000000000000" pitchFamily="2" charset="-34"/>
              </a:rPr>
              <a:t>เขตสุขภาพที่ 8</a:t>
            </a:r>
            <a:endParaRPr lang="th-TH" sz="2200" b="1" dirty="0">
              <a:solidFill>
                <a:prstClr val="white"/>
              </a:solidFill>
              <a:latin typeface="JS Sadayu" panose="02000000000000000000" pitchFamily="2" charset="-34"/>
              <a:ea typeface="Arial Unicode MS"/>
              <a:cs typeface="JS Sadayu" panose="02000000000000000000" pitchFamily="2" charset="-34"/>
            </a:endParaRPr>
          </a:p>
        </p:txBody>
      </p:sp>
      <p:pic>
        <p:nvPicPr>
          <p:cNvPr id="20" name="Picture 2" descr="C:\Users\asus pc\Pictures\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7" y="153095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85937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S Sadayu" panose="02000000000000000000" pitchFamily="2" charset="-34"/>
              <a:ea typeface="Arial Unicode MS"/>
              <a:cs typeface="JS Sadayu" panose="02000000000000000000" pitchFamily="2" charset="-34"/>
            </a:endParaRPr>
          </a:p>
        </p:txBody>
      </p:sp>
      <p:pic>
        <p:nvPicPr>
          <p:cNvPr id="22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46" y="2887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มุมมน 14"/>
          <p:cNvSpPr/>
          <p:nvPr/>
        </p:nvSpPr>
        <p:spPr>
          <a:xfrm>
            <a:off x="42956" y="4441676"/>
            <a:ext cx="9036496" cy="11293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รพ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นำร่องทุกแห่งติดตั้งโปรแกรมเรียบร้อยแล้ว  โดยจะจัดอบรมการใช้โปรแกรม 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Back office on cloud (BK-ERP</a:t>
            </a:r>
            <a:r>
              <a:rPr lang="en-US" sz="20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) </a:t>
            </a:r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ในวันที่ 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28 </a:t>
            </a:r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สิงหาคม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2562 </a:t>
            </a:r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และ 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13 </a:t>
            </a:r>
            <a:r>
              <a:rPr lang="th-TH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กันยายน </a:t>
            </a:r>
            <a:r>
              <a:rPr lang="en-US" sz="20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2562 </a:t>
            </a:r>
          </a:p>
        </p:txBody>
      </p:sp>
    </p:spTree>
    <p:extLst>
      <p:ext uri="{BB962C8B-B14F-4D97-AF65-F5344CB8AC3E}">
        <p14:creationId xmlns:p14="http://schemas.microsoft.com/office/powerpoint/2010/main" val="33171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656" y="3001516"/>
            <a:ext cx="6570407" cy="2180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-324544" y="1489348"/>
            <a:ext cx="9634383" cy="1896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3728" y="1849388"/>
            <a:ext cx="4723257" cy="512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2240" y="1849388"/>
            <a:ext cx="1954149" cy="512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/>
            <a:endParaRPr sz="1350">
              <a:solidFill>
                <a:prstClr val="black"/>
              </a:solidFill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="" xmlns:a16="http://schemas.microsoft.com/office/drawing/2014/main" id="{84075BF0-F06E-413E-A29F-75390A725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786709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2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0" t="30245" r="4497" b="22859"/>
          <a:stretch/>
        </p:blipFill>
        <p:spPr>
          <a:xfrm>
            <a:off x="0" y="1273324"/>
            <a:ext cx="9144000" cy="3040553"/>
          </a:xfrm>
          <a:prstGeom prst="rect">
            <a:avLst/>
          </a:prstGeom>
        </p:spPr>
      </p:pic>
      <p:pic>
        <p:nvPicPr>
          <p:cNvPr id="3" name="image.png" descr="image.png">
            <a:extLst>
              <a:ext uri="{FF2B5EF4-FFF2-40B4-BE49-F238E27FC236}">
                <a16:creationId xmlns="" xmlns:a16="http://schemas.microsoft.com/office/drawing/2014/main" id="{BB885330-F116-415D-9F77-12C77C6D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14" y="378433"/>
            <a:ext cx="965672" cy="93562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Shape">
            <a:extLst>
              <a:ext uri="{FF2B5EF4-FFF2-40B4-BE49-F238E27FC236}">
                <a16:creationId xmlns="" xmlns:a16="http://schemas.microsoft.com/office/drawing/2014/main" id="{A3EE5DFC-C600-40AE-8A7C-F6ADF91039C8}"/>
              </a:ext>
            </a:extLst>
          </p:cNvPr>
          <p:cNvSpPr/>
          <p:nvPr/>
        </p:nvSpPr>
        <p:spPr>
          <a:xfrm>
            <a:off x="1056186" y="403516"/>
            <a:ext cx="7878127" cy="910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7935" y="21600"/>
                </a:lnTo>
                <a:lnTo>
                  <a:pt x="19800" y="21600"/>
                </a:lnTo>
                <a:lnTo>
                  <a:pt x="21600" y="0"/>
                </a:lnTo>
                <a:lnTo>
                  <a:pt x="19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>
            <a:outerShdw blurRad="381000" rotWithShape="0">
              <a:srgbClr val="000000">
                <a:alpha val="48405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/>
          </a:p>
        </p:txBody>
      </p:sp>
      <p:sp>
        <p:nvSpPr>
          <p:cNvPr id="6" name="สี่เหลี่ยมผืนผ้า 1">
            <a:extLst>
              <a:ext uri="{FF2B5EF4-FFF2-40B4-BE49-F238E27FC236}">
                <a16:creationId xmlns="" xmlns:a16="http://schemas.microsoft.com/office/drawing/2014/main" id="{4CB3AE1C-EA98-4D26-8AAB-9CCB34F53A06}"/>
              </a:ext>
            </a:extLst>
          </p:cNvPr>
          <p:cNvSpPr/>
          <p:nvPr/>
        </p:nvSpPr>
        <p:spPr>
          <a:xfrm>
            <a:off x="1204288" y="552310"/>
            <a:ext cx="72468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ระดับความสำเร็จของการพัฒนาคุณภาพการบริหารจัดการภาครัฐ (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PMQA)</a:t>
            </a:r>
            <a:endParaRPr lang="th-TH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ของส่วนราชการ ในสังกัด สป.  รอบที่ 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/2562 (ผลงาน 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ตค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.61-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มิย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.62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32" y="4585692"/>
            <a:ext cx="9036496" cy="64633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2100" dirty="0">
                <a:solidFill>
                  <a:srgbClr val="333333"/>
                </a:solidFill>
                <a:latin typeface="Kanit"/>
              </a:rPr>
              <a:t> </a:t>
            </a:r>
            <a:r>
              <a:rPr lang="th-TH" sz="1500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อำเภอที่ไม่ผ่าน</a:t>
            </a:r>
            <a:r>
              <a:rPr lang="th-TH" sz="1500" u="sng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เกณฑ์ มี 4 แห่ง</a:t>
            </a:r>
          </a:p>
          <a:p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th-TH" sz="15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สสอ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เมือง</a:t>
            </a:r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หนองบัวลำภู  2. </a:t>
            </a:r>
            <a:r>
              <a:rPr lang="th-TH" sz="15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สสอ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นาวัง จ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หนองบัวลำภู  3. </a:t>
            </a:r>
            <a:r>
              <a:rPr lang="th-TH" sz="15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สสอ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พิบูลย์รักษ์ </a:t>
            </a:r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จ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อุดรธานี  </a:t>
            </a:r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5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สสอ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ภูกระดึง </a:t>
            </a:r>
            <a:r>
              <a:rPr lang="th-TH" sz="1500" dirty="0" smtClean="0">
                <a:latin typeface="Tahoma" panose="020B0604030504040204" pitchFamily="34" charset="0"/>
                <a:cs typeface="Tahoma" panose="020B0604030504040204" pitchFamily="34" charset="0"/>
              </a:rPr>
              <a:t>จ</a:t>
            </a:r>
            <a:r>
              <a:rPr lang="en-US" sz="15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500" dirty="0">
                <a:latin typeface="Tahoma" panose="020B0604030504040204" pitchFamily="34" charset="0"/>
                <a:cs typeface="Tahoma" panose="020B0604030504040204" pitchFamily="34" charset="0"/>
              </a:rPr>
              <a:t> เลย</a:t>
            </a:r>
          </a:p>
        </p:txBody>
      </p:sp>
    </p:spTree>
    <p:extLst>
      <p:ext uri="{BB962C8B-B14F-4D97-AF65-F5344CB8AC3E}">
        <p14:creationId xmlns:p14="http://schemas.microsoft.com/office/powerpoint/2010/main" val="1496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923626" y="215914"/>
            <a:ext cx="8112870" cy="74655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accent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85937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9632" y="265212"/>
            <a:ext cx="6552728" cy="584743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 defTabSz="914400" latinLnBrk="1"/>
            <a:r>
              <a:rPr lang="th-TH" sz="32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ขอบเขตการตรวจราชการ คณะ 3</a:t>
            </a:r>
            <a:endParaRPr lang="th-TH" sz="3200" b="1" dirty="0">
              <a:ln w="18415" cmpd="sng">
                <a:noFill/>
                <a:prstDash val="solid"/>
              </a:ln>
              <a:solidFill>
                <a:prstClr val="white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0" name="Figure">
            <a:extLst>
              <a:ext uri="{FF2B5EF4-FFF2-40B4-BE49-F238E27FC236}">
                <a16:creationId xmlns:a16="http://schemas.microsoft.com/office/drawing/2014/main" xmlns="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bg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1196"/>
            <a:ext cx="813119" cy="75050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 pc\Pictures\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2" y="153470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/>
          <p:cNvSpPr txBox="1"/>
          <p:nvPr/>
        </p:nvSpPr>
        <p:spPr>
          <a:xfrm>
            <a:off x="539552" y="1452096"/>
            <a:ext cx="2130705" cy="434106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29" tIns="34265" rIns="68529" bIns="34265" anchor="ctr" anchorCtr="0">
            <a:spAutoFit/>
          </a:bodyPr>
          <a:lstStyle/>
          <a:p>
            <a:pPr marL="0" marR="0" lvl="0" indent="0" algn="ctr" defTabSz="685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People Excellence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5580112" y="1273324"/>
            <a:ext cx="2219189" cy="791650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29" tIns="34265" rIns="68529" bIns="34265" anchor="ctr" anchorCtr="0">
            <a:spAutoFit/>
          </a:bodyPr>
          <a:lstStyle/>
          <a:p>
            <a:pPr marL="0" marR="0" lvl="0" indent="0" algn="ctr" defTabSz="685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Governance Excellence</a:t>
            </a:r>
          </a:p>
        </p:txBody>
      </p:sp>
      <p:pic>
        <p:nvPicPr>
          <p:cNvPr id="21" name="Picture 3" descr="C:\Users\Por\Desktop\รูป ผอ\Teaming-vergrößert-e14833168629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5292"/>
            <a:ext cx="2196704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1"/>
          <p:cNvSpPr txBox="1"/>
          <p:nvPr/>
        </p:nvSpPr>
        <p:spPr>
          <a:xfrm>
            <a:off x="345091" y="2406311"/>
            <a:ext cx="3741134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buFont typeface="+mj-lt"/>
              <a:buAutoNum type="arabicPeriod"/>
              <a:defRPr sz="2800">
                <a:solidFill>
                  <a:schemeClr val="tx1"/>
                </a:solidFill>
                <a:latin typeface="Kanit" panose="00000500000000000000" pitchFamily="50" charset="-34"/>
                <a:cs typeface="Kanit" panose="00000500000000000000" pitchFamily="50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การบริหารจัดการกำลังคนที่มีประสิทธิภาพ</a:t>
            </a: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จำนวนหน่วยงานที่เป็นองค์กรแห่งความสุข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4714875" y="2368090"/>
            <a:ext cx="4429125" cy="21929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buFont typeface="+mj-lt"/>
              <a:buAutoNum type="arabicPeriod"/>
              <a:defRPr sz="2800">
                <a:solidFill>
                  <a:schemeClr val="tx1"/>
                </a:solidFill>
                <a:latin typeface="Kanit" panose="00000500000000000000" pitchFamily="50" charset="-34"/>
                <a:cs typeface="Kanit" panose="00000500000000000000" pitchFamily="50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Digital Transformation</a:t>
            </a:r>
            <a:endParaRPr kumimoji="0" lang="th-TH" sz="19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การใช้ </a:t>
            </a: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Application</a:t>
            </a: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 สำหรับ </a:t>
            </a: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PCC </a:t>
            </a:r>
            <a:endParaRPr kumimoji="0" lang="th-TH" sz="19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PMQA</a:t>
            </a: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HA</a:t>
            </a: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ระบบ</a:t>
            </a:r>
            <a:r>
              <a:rPr kumimoji="0" lang="th-TH" sz="19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ธรรมาภิ</a:t>
            </a: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บาล </a:t>
            </a: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ITA</a:t>
            </a: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ระบบควบคุมตรวจสอบภายใน</a:t>
            </a:r>
          </a:p>
          <a:p>
            <a:pPr marL="514350" marR="0" lvl="0" indent="-51435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9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การเงินการคลัง</a:t>
            </a:r>
            <a:r>
              <a:rPr kumimoji="0" lang="th-TH" sz="19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โรงพยาบาล</a:t>
            </a:r>
            <a:endParaRPr kumimoji="0" lang="en-US" sz="19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2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0" t="43499" r="2538" b="15271"/>
          <a:stretch/>
        </p:blipFill>
        <p:spPr>
          <a:xfrm>
            <a:off x="395536" y="1777380"/>
            <a:ext cx="7902526" cy="3502855"/>
          </a:xfrm>
          <a:prstGeom prst="rect">
            <a:avLst/>
          </a:prstGeom>
        </p:spPr>
      </p:pic>
      <p:pic>
        <p:nvPicPr>
          <p:cNvPr id="5" name="image.png" descr="image.png">
            <a:extLst>
              <a:ext uri="{FF2B5EF4-FFF2-40B4-BE49-F238E27FC236}">
                <a16:creationId xmlns="" xmlns:a16="http://schemas.microsoft.com/office/drawing/2014/main" id="{BB885330-F116-415D-9F77-12C77C6D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14" y="378433"/>
            <a:ext cx="965672" cy="93562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Shape">
            <a:extLst>
              <a:ext uri="{FF2B5EF4-FFF2-40B4-BE49-F238E27FC236}">
                <a16:creationId xmlns="" xmlns:a16="http://schemas.microsoft.com/office/drawing/2014/main" id="{A3EE5DFC-C600-40AE-8A7C-F6ADF91039C8}"/>
              </a:ext>
            </a:extLst>
          </p:cNvPr>
          <p:cNvSpPr/>
          <p:nvPr/>
        </p:nvSpPr>
        <p:spPr>
          <a:xfrm>
            <a:off x="1056186" y="403516"/>
            <a:ext cx="7878127" cy="910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7935" y="21600"/>
                </a:lnTo>
                <a:lnTo>
                  <a:pt x="19800" y="21600"/>
                </a:lnTo>
                <a:lnTo>
                  <a:pt x="21600" y="0"/>
                </a:lnTo>
                <a:lnTo>
                  <a:pt x="19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>
            <a:outerShdw blurRad="381000" rotWithShape="0">
              <a:srgbClr val="000000">
                <a:alpha val="48405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/>
          </a:p>
        </p:txBody>
      </p:sp>
      <p:sp>
        <p:nvSpPr>
          <p:cNvPr id="7" name="สี่เหลี่ยมผืนผ้า 1">
            <a:extLst>
              <a:ext uri="{FF2B5EF4-FFF2-40B4-BE49-F238E27FC236}">
                <a16:creationId xmlns="" xmlns:a16="http://schemas.microsoft.com/office/drawing/2014/main" id="{4CB3AE1C-EA98-4D26-8AAB-9CCB34F53A06}"/>
              </a:ext>
            </a:extLst>
          </p:cNvPr>
          <p:cNvSpPr/>
          <p:nvPr/>
        </p:nvSpPr>
        <p:spPr>
          <a:xfrm>
            <a:off x="1246490" y="593329"/>
            <a:ext cx="74975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ระดับความสำเร็จของการพัฒนาคุณภาพการบริหารจัดการภาครัฐ (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PMQA)</a:t>
            </a:r>
            <a:endParaRPr lang="th-TH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ของส่วนราชการ ในสังกัด สป.  รอบที่ 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/2562  (ผลงาน 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ตค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.61-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มิย</a:t>
            </a:r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.62</a:t>
            </a: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5148064" y="1633364"/>
            <a:ext cx="648072" cy="316835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h-TH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png" descr="image.png">
            <a:extLst>
              <a:ext uri="{FF2B5EF4-FFF2-40B4-BE49-F238E27FC236}">
                <a16:creationId xmlns="" xmlns:a16="http://schemas.microsoft.com/office/drawing/2014/main" id="{BB885330-F116-415D-9F77-12C77C6D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14" y="378433"/>
            <a:ext cx="965672" cy="93562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Shape">
            <a:extLst>
              <a:ext uri="{FF2B5EF4-FFF2-40B4-BE49-F238E27FC236}">
                <a16:creationId xmlns="" xmlns:a16="http://schemas.microsoft.com/office/drawing/2014/main" id="{A3EE5DFC-C600-40AE-8A7C-F6ADF91039C8}"/>
              </a:ext>
            </a:extLst>
          </p:cNvPr>
          <p:cNvSpPr/>
          <p:nvPr/>
        </p:nvSpPr>
        <p:spPr>
          <a:xfrm>
            <a:off x="1056185" y="415057"/>
            <a:ext cx="7878127" cy="910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7935" y="21600"/>
                </a:lnTo>
                <a:lnTo>
                  <a:pt x="19800" y="21600"/>
                </a:lnTo>
                <a:lnTo>
                  <a:pt x="21600" y="0"/>
                </a:lnTo>
                <a:lnTo>
                  <a:pt x="19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>
            <a:outerShdw blurRad="381000" rotWithShape="0">
              <a:srgbClr val="000000">
                <a:alpha val="48405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7" name="สี่เหลี่ยมผืนผ้า 1">
            <a:extLst>
              <a:ext uri="{FF2B5EF4-FFF2-40B4-BE49-F238E27FC236}">
                <a16:creationId xmlns="" xmlns:a16="http://schemas.microsoft.com/office/drawing/2014/main" id="{4CB3AE1C-EA98-4D26-8AAB-9CCB34F53A06}"/>
              </a:ext>
            </a:extLst>
          </p:cNvPr>
          <p:cNvSpPr/>
          <p:nvPr/>
        </p:nvSpPr>
        <p:spPr>
          <a:xfrm>
            <a:off x="1246490" y="593329"/>
            <a:ext cx="749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ระดับความสำเร็จของการพัฒนาคุณภาพการบริหารจัดการภาครัฐ (</a:t>
            </a:r>
            <a:r>
              <a:rPr lang="en-US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PMQA)</a:t>
            </a:r>
            <a:endParaRPr lang="th-TH" sz="2000" b="1" dirty="0">
              <a:solidFill>
                <a:schemeClr val="bg1"/>
              </a:solidFill>
              <a:latin typeface="JS Sadayu" panose="02000000000000000000" pitchFamily="2" charset="-34"/>
              <a:ea typeface="Tahoma" panose="020B0604030504040204" pitchFamily="34" charset="0"/>
              <a:cs typeface="JS Sadayu" panose="02000000000000000000" pitchFamily="2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ของส่วนราชการ ในสังกัด สป.  รอบที่ </a:t>
            </a:r>
            <a:r>
              <a:rPr lang="en-US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2</a:t>
            </a:r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/2562  (ผลงาน </a:t>
            </a:r>
            <a:r>
              <a:rPr lang="en-US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9 </a:t>
            </a:r>
            <a:r>
              <a:rPr lang="th-TH" sz="2000" b="1" dirty="0" smtClean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เดือน </a:t>
            </a:r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ตค</a:t>
            </a:r>
            <a:r>
              <a:rPr lang="en-US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.61-</a:t>
            </a:r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มิย</a:t>
            </a:r>
            <a:r>
              <a:rPr lang="en-US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.62</a:t>
            </a:r>
            <a:r>
              <a:rPr lang="th-TH" sz="2000" b="1" dirty="0">
                <a:solidFill>
                  <a:schemeClr val="bg1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345333"/>
            <a:ext cx="8640960" cy="1728192"/>
          </a:xfrm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sz="1800" b="1" u="sng" dirty="0">
                <a:solidFill>
                  <a:srgbClr val="0070C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จุดแข็ง</a:t>
            </a:r>
            <a:r>
              <a:rPr lang="th-TH" sz="1800" b="1" dirty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800" b="1" dirty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en-US" sz="1800" dirty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 smtClean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จังหวัด</a:t>
            </a:r>
            <a:r>
              <a:rPr lang="th-TH" sz="1800" dirty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สกลนคร 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เป็นต้นแบบ เชิญวิทยากร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จาก </a:t>
            </a:r>
            <a:r>
              <a:rPr lang="th-TH" sz="1800" dirty="0" err="1" smtClean="0">
                <a:latin typeface="JS Sadayu" panose="02000000000000000000" pitchFamily="2" charset="-34"/>
                <a:cs typeface="JS Sadayu" panose="02000000000000000000" pitchFamily="2" charset="-34"/>
              </a:rPr>
              <a:t>กพร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มาถ่ายทอดความรู้ สร้างทีมพี่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เลี้ยงใน</a:t>
            </a:r>
            <a:b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  การดำเนินงาน 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ในระดับจังหวัด อำเภอ มีการเรียนรู้กระบวนการทำงาน การนิเทศ  ติดตาม 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/>
            </a:r>
            <a:b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  สร้าง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แรงจูงใจ ต่อเนื่อง เช่น สสอ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พรรณนา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นิคม เป็น 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Model 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ของจังหวัด </a:t>
            </a:r>
            <a:b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en-US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2.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800" dirty="0" err="1" smtClean="0">
                <a:latin typeface="JS Sadayu" panose="02000000000000000000" pitchFamily="2" charset="-34"/>
                <a:cs typeface="JS Sadayu" panose="02000000000000000000" pitchFamily="2" charset="-34"/>
              </a:rPr>
              <a:t>สสจ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เลย เป็น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ต้นแบบในการเขียนกระบวนงาน ตอบคำถาม ได้อย่างชัดเจน</a:t>
            </a:r>
            <a:b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</a:br>
            <a:r>
              <a:rPr lang="en-US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3.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800" dirty="0" err="1" smtClean="0">
                <a:latin typeface="JS Sadayu" panose="02000000000000000000" pitchFamily="2" charset="-34"/>
                <a:cs typeface="JS Sadayu" panose="02000000000000000000" pitchFamily="2" charset="-34"/>
              </a:rPr>
              <a:t>สสจ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อุดรธานี เชื่อมโยงการดำเนินงานกับมาตรฐานต่างๆ พัฒนาสู่งานประจำ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3145532"/>
            <a:ext cx="8640960" cy="124448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1800" b="1" u="sng" dirty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โอกาสการพัฒนา</a:t>
            </a:r>
          </a:p>
          <a:p>
            <a:pPr algn="l"/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1</a:t>
            </a:r>
            <a:r>
              <a:rPr lang="en-US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มี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เวทีแลกเปลี่ยนเรียนรู้ ระหว่าง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จังหวัด ใน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เขตสุขภาพที่ 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8</a:t>
            </a:r>
          </a:p>
          <a:p>
            <a:pPr algn="l"/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2</a:t>
            </a:r>
            <a:r>
              <a:rPr lang="en-US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.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วางแผน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เข้าประกวดรางวัลเลิศรัฐ  รายหมวด ในปี </a:t>
            </a:r>
            <a:r>
              <a:rPr lang="en-US" sz="1800" dirty="0">
                <a:latin typeface="JS Sadayu" panose="02000000000000000000" pitchFamily="2" charset="-34"/>
                <a:cs typeface="JS Sadayu" panose="02000000000000000000" pitchFamily="2" charset="-34"/>
              </a:rPr>
              <a:t>2563</a:t>
            </a:r>
            <a:endParaRPr lang="th-TH" sz="1800" dirty="0"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algn="l"/>
            <a:endParaRPr lang="th-TH" sz="15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4513684"/>
            <a:ext cx="8640960" cy="1028461"/>
          </a:xfrm>
          <a:prstGeom prst="rect">
            <a:avLst/>
          </a:prstGeom>
          <a:ln w="19050">
            <a:solidFill>
              <a:srgbClr val="FF33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1800" b="1" u="sng" dirty="0">
                <a:solidFill>
                  <a:srgbClr val="FF6699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ข้อเสนอแนะ</a:t>
            </a:r>
          </a:p>
          <a:p>
            <a:pPr algn="l"/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        เขต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สุขภาพเป็นเจ้าภาพหลักในการจัดการพัฒนาศักยภาพ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บุคลากร และ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การพัฒนา</a:t>
            </a:r>
            <a:r>
              <a:rPr lang="th-TH" sz="18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หน่วยงาน สู่</a:t>
            </a:r>
            <a:r>
              <a:rPr lang="th-TH" sz="1800" dirty="0">
                <a:latin typeface="JS Sadayu" panose="02000000000000000000" pitchFamily="2" charset="-34"/>
                <a:cs typeface="JS Sadayu" panose="02000000000000000000" pitchFamily="2" charset="-34"/>
              </a:rPr>
              <a:t>การรับรองมาตรฐาน </a:t>
            </a:r>
            <a:endParaRPr lang="th-TH" sz="15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45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899592" y="121196"/>
            <a:ext cx="8064896" cy="70530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4AC2A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87624" y="193204"/>
            <a:ext cx="9169004" cy="646298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th-TH" sz="1800" b="1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การ</a:t>
            </a:r>
            <a:r>
              <a:rPr lang="th-TH" sz="1800" b="1" dirty="0">
                <a:latin typeface="JS Sadayu" panose="02000000000000000000" pitchFamily="2" charset="-34"/>
                <a:cs typeface="JS Sadayu" panose="02000000000000000000" pitchFamily="2" charset="-34"/>
              </a:rPr>
              <a:t>พัฒนาโรงพยาบาลสังกัดกระทรวง</a:t>
            </a:r>
            <a:r>
              <a:rPr lang="th-TH" sz="1800" b="1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สาธารณสุขที่</a:t>
            </a:r>
            <a:r>
              <a:rPr lang="th-TH" sz="1800" b="1" dirty="0">
                <a:latin typeface="JS Sadayu" panose="02000000000000000000" pitchFamily="2" charset="-34"/>
                <a:cs typeface="JS Sadayu" panose="02000000000000000000" pitchFamily="2" charset="-34"/>
              </a:rPr>
              <a:t>มีมาตรฐาน </a:t>
            </a:r>
            <a:endParaRPr lang="th-TH" sz="1800" b="1" dirty="0" smtClean="0"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r>
              <a:rPr lang="th-TH" sz="1800" b="1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ผ่าน</a:t>
            </a:r>
            <a:r>
              <a:rPr lang="th-TH" sz="1800" b="1" dirty="0">
                <a:latin typeface="JS Sadayu" panose="02000000000000000000" pitchFamily="2" charset="-34"/>
                <a:cs typeface="JS Sadayu" panose="02000000000000000000" pitchFamily="2" charset="-34"/>
              </a:rPr>
              <a:t>การรับรอง </a:t>
            </a:r>
            <a:r>
              <a:rPr lang="en-US" sz="1800" b="1" dirty="0">
                <a:latin typeface="JS Sadayu" panose="02000000000000000000" pitchFamily="2" charset="-34"/>
                <a:cs typeface="JS Sadayu" panose="02000000000000000000" pitchFamily="2" charset="-34"/>
              </a:rPr>
              <a:t>HA </a:t>
            </a:r>
            <a:r>
              <a:rPr lang="th-TH" sz="1800" b="1" dirty="0">
                <a:latin typeface="JS Sadayu" panose="02000000000000000000" pitchFamily="2" charset="-34"/>
                <a:cs typeface="JS Sadayu" panose="02000000000000000000" pitchFamily="2" charset="-34"/>
              </a:rPr>
              <a:t>ขั้น 3 </a:t>
            </a:r>
          </a:p>
        </p:txBody>
      </p:sp>
      <p:sp>
        <p:nvSpPr>
          <p:cNvPr id="21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85937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4AC2A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841276"/>
            <a:ext cx="7848872" cy="50288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1297" tIns="35650" rIns="71297" bIns="35650" rtlCol="0">
            <a:spAutoFit/>
          </a:bodyPr>
          <a:lstStyle/>
          <a:p>
            <a:pPr lvl="0" defTabSz="685800"/>
            <a:r>
              <a:rPr lang="th-TH" sz="1400" u="sng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เป้าหมาย</a:t>
            </a:r>
            <a:r>
              <a:rPr lang="en-US" sz="1400" u="sng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:</a:t>
            </a:r>
            <a:r>
              <a:rPr lang="th-TH" sz="1400" u="sng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- ร้อยละ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100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โรงพยาบาลระดับ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A/S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ในสังกัดกระทรวงสาธารณสุขได้รับการรับรอง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ขั้น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3</a:t>
            </a:r>
          </a:p>
          <a:p>
            <a:pPr lvl="0" defTabSz="685800"/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       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-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ร้อยละ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90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ของโรงพยาบาลชุมชนในสังกัดกระทรวงสาธารณสุขได้รับการรับรอง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HA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ขั้น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3 </a:t>
            </a:r>
            <a:endParaRPr lang="th-TH" sz="1400" dirty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6" name="Picture 2" descr="C:\Users\asus pc\Pictures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" y="171777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5461"/>
            <a:ext cx="813119" cy="75050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4"/>
          <p:cNvSpPr txBox="1"/>
          <p:nvPr/>
        </p:nvSpPr>
        <p:spPr>
          <a:xfrm>
            <a:off x="4025412" y="4297660"/>
            <a:ext cx="5076056" cy="117999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1297" tIns="35650" rIns="71297" bIns="35650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b="1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จุดเน้นการพัฒนา ปี </a:t>
            </a:r>
            <a:r>
              <a:rPr lang="en-US" sz="1200" b="1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2563</a:t>
            </a:r>
            <a:endParaRPr lang="en-US" sz="1200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เร่งรัดการพัฒนา</a:t>
            </a:r>
            <a:r>
              <a:rPr lang="th-TH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คุณภาพโรงพยาบาลที่ยังไม่ผ่านการรับรอง </a:t>
            </a:r>
            <a:r>
              <a:rPr lang="en-US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HA </a:t>
            </a:r>
            <a:r>
              <a:rPr lang="th-TH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ขั้น </a:t>
            </a:r>
            <a:r>
              <a:rPr lang="en-US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3 </a:t>
            </a:r>
            <a:r>
              <a:rPr lang="th-TH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จำนวน </a:t>
            </a:r>
            <a:r>
              <a:rPr lang="en-US" sz="1200" dirty="0" smtClean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14 </a:t>
            </a:r>
            <a:r>
              <a:rPr lang="th-TH" sz="1200" dirty="0">
                <a:solidFill>
                  <a:srgbClr val="0D0D0D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แห่ง ได้แก่</a:t>
            </a:r>
            <a:endParaRPr lang="en-US" sz="1200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จ.เลย 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: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รพ.ภูกระดึง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รพ.ท่าลี่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รพ.นาแห้ว</a:t>
            </a:r>
            <a:endParaRPr lang="en-US" sz="1200" dirty="0">
              <a:solidFill>
                <a:srgbClr val="00B05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จ.อุดรธานี 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: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รพ.ประจักษ์</a:t>
            </a:r>
            <a:r>
              <a:rPr lang="th-TH" sz="1200" dirty="0" err="1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ศิลปา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คม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รพ.ห้วยเกิ้ง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รพ.กู่แก้ว</a:t>
            </a:r>
            <a:endParaRPr lang="en-US" sz="1200" dirty="0">
              <a:solidFill>
                <a:srgbClr val="00B05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จ.นครพนม 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: </a:t>
            </a:r>
            <a:r>
              <a:rPr lang="th-TH" sz="1200" dirty="0" err="1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รพร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.ธาตุพนม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รพ.นาหว้า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รพ.นาทม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รพ.นาแก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วังยาง</a:t>
            </a:r>
            <a:endParaRPr lang="en-US" sz="1200" dirty="0">
              <a:solidFill>
                <a:srgbClr val="00B05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จ.หนองคาย 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: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รพ.เฝ้าไร่. รพ.</a:t>
            </a:r>
            <a:r>
              <a:rPr lang="th-TH" sz="1200" dirty="0" err="1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รัตนวา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ปี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,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รพ.โพธิ์ตาก </a:t>
            </a:r>
            <a:endParaRPr lang="en-US" sz="1200" dirty="0">
              <a:solidFill>
                <a:srgbClr val="00B050"/>
              </a:solidFill>
              <a:effectLst/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4014779" y="1396074"/>
            <a:ext cx="5076056" cy="284198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1297" tIns="35650" rIns="71297" bIns="35650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b="1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จุดเด่นระบบพัฒนาคุณภาพ </a:t>
            </a:r>
            <a:r>
              <a:rPr lang="en-US" sz="1200" b="1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HA R8Way</a:t>
            </a:r>
            <a:r>
              <a:rPr lang="th-TH" sz="1200" b="1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</a:t>
            </a:r>
            <a:endParaRPr lang="en-US" sz="1200" b="1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 algn="thaiDi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มีทีม </a:t>
            </a:r>
            <a:r>
              <a:rPr lang="en-US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QLN</a:t>
            </a: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สร้าง</a:t>
            </a: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การเรียนรู้และขับเคลื่อนการพัฒนา </a:t>
            </a:r>
            <a:r>
              <a:rPr lang="en-US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HA</a:t>
            </a: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ทุก</a:t>
            </a: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จังหวัด</a:t>
            </a:r>
            <a:endParaRPr lang="en-US" sz="1200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 algn="thaiDi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จังหวัดหนองคาย </a:t>
            </a:r>
            <a:r>
              <a:rPr lang="en-US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HACC </a:t>
            </a: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ขอนแก่นเป็นที่ปรึกษาการพัฒนา</a:t>
            </a:r>
            <a:endParaRPr lang="en-US" sz="1200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 algn="thaiDi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ส่งเสริมและพัฒนาองค์ความรู้สำคัญโดยจังหวัดและทีม </a:t>
            </a:r>
            <a:r>
              <a:rPr lang="en-US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QLN</a:t>
            </a: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ในประเด็น </a:t>
            </a:r>
            <a:endParaRPr lang="en-US" sz="1200" dirty="0" smtClean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 </a:t>
            </a:r>
            <a:r>
              <a:rPr lang="en-US" sz="1200" dirty="0" smtClean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- </a:t>
            </a:r>
            <a:r>
              <a:rPr lang="en-US" sz="1200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New Standard,</a:t>
            </a:r>
            <a:r>
              <a:rPr lang="th-TH" sz="1200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2P safety, Risk </a:t>
            </a:r>
            <a:r>
              <a:rPr lang="en-US" sz="1200" dirty="0" smtClean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Management</a:t>
            </a:r>
            <a:endParaRPr lang="en-US" sz="1200" dirty="0" smtClean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ต่อยอดการพัฒนาสู่การรับรองระบบสุขภาพระดับอำเภอ </a:t>
            </a:r>
            <a:r>
              <a:rPr lang="en-US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DHSA </a:t>
            </a:r>
            <a:r>
              <a:rPr lang="th-TH" sz="1200" dirty="0" smtClean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endParaRPr lang="en-US" sz="1200" dirty="0" smtClean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 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จังหวัด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สกลนคร  </a:t>
            </a:r>
            <a:r>
              <a:rPr lang="en-US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5 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แห่งได้แก่</a:t>
            </a:r>
            <a:endParaRPr lang="en-US" sz="1200" dirty="0">
              <a:solidFill>
                <a:srgbClr val="0070C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- อ.วานรนิวาส	- อ.สว่าง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แดน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ดิน      - อ.โคก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ศรี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สุพรรณ	         </a:t>
            </a:r>
          </a:p>
          <a:p>
            <a:pPr>
              <a:spcAft>
                <a:spcPts val="0"/>
              </a:spcAft>
            </a:pP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- อ.พัง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โคน	</a:t>
            </a:r>
            <a:r>
              <a:rPr lang="th-TH" sz="1200" dirty="0" smtClean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- อ.บ้าน</a:t>
            </a:r>
            <a:r>
              <a:rPr lang="th-TH" sz="1200" dirty="0">
                <a:solidFill>
                  <a:srgbClr val="0070C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ม่วง</a:t>
            </a:r>
            <a:endParaRPr lang="en-US" sz="1200" dirty="0">
              <a:solidFill>
                <a:srgbClr val="0070C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>
              <a:spcAft>
                <a:spcPts val="0"/>
              </a:spcAft>
            </a:pPr>
            <a:r>
              <a:rPr lang="th-TH" sz="1200" dirty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</a:t>
            </a:r>
            <a:r>
              <a:rPr lang="th-TH" sz="1200" dirty="0" smtClean="0">
                <a:solidFill>
                  <a:srgbClr val="FF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th-TH" sz="1200" dirty="0" smtClean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จังหวัด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เลย </a:t>
            </a:r>
            <a:r>
              <a:rPr lang="en-US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1 </a:t>
            </a:r>
            <a:r>
              <a:rPr lang="th-TH" sz="1200" dirty="0">
                <a:solidFill>
                  <a:srgbClr val="00B05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แห่ง  - รพ.เอราวัณ </a:t>
            </a:r>
            <a:endParaRPr lang="en-US" sz="1200" dirty="0">
              <a:solidFill>
                <a:srgbClr val="00B050"/>
              </a:solidFill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พัฒนาคุณภาพสู่รับรองมาตรฐานเครือข่ายระดับจังหวัด “</a:t>
            </a:r>
            <a:r>
              <a:rPr lang="en-US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Provincial Network Certification” </a:t>
            </a:r>
            <a:r>
              <a:rPr lang="th-TH" sz="1200" dirty="0">
                <a:solidFill>
                  <a:srgbClr val="000000"/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โดยจังหวัดอุดรธานีและสกลนครเป็นต้นแบบ</a:t>
            </a:r>
            <a:endParaRPr lang="en-US" sz="1200" dirty="0"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  - </a:t>
            </a:r>
            <a:r>
              <a:rPr lang="th-TH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อุดรธานี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: PNC STROKE, ACS, PNC MCH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  </a:t>
            </a:r>
            <a:r>
              <a:rPr lang="th-TH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- </a:t>
            </a:r>
            <a:r>
              <a:rPr lang="th-TH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สกลนคร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: PNC STROKE</a:t>
            </a:r>
            <a:r>
              <a:rPr lang="th-TH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ปี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2562 </a:t>
            </a:r>
            <a:r>
              <a:rPr lang="th-TH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กำลังประเมิน “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PNC ACS </a:t>
            </a:r>
            <a:r>
              <a:rPr lang="th-TH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th-TH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th-TH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       และ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JS Sadayu" panose="02000000000000000000" pitchFamily="2" charset="-34"/>
                <a:ea typeface="Times New Roman" panose="02020603050405020304" pitchFamily="18" charset="0"/>
                <a:cs typeface="JS Sadayu" panose="02000000000000000000" pitchFamily="2" charset="-34"/>
              </a:rPr>
              <a:t>PNC MCH”</a:t>
            </a:r>
            <a:endParaRPr lang="en-US" sz="1200" dirty="0">
              <a:solidFill>
                <a:schemeClr val="accent4">
                  <a:lumMod val="75000"/>
                </a:schemeClr>
              </a:solidFill>
              <a:effectLst/>
              <a:latin typeface="JS Sadayu" panose="02000000000000000000" pitchFamily="2" charset="-34"/>
              <a:ea typeface="Times New Roman" panose="02020603050405020304" pitchFamily="18" charset="0"/>
              <a:cs typeface="JS Sadayu" panose="02000000000000000000" pitchFamily="2" charset="-34"/>
            </a:endParaRPr>
          </a:p>
        </p:txBody>
      </p:sp>
      <p:graphicFrame>
        <p:nvGraphicFramePr>
          <p:cNvPr id="24" name="แผนภูมิ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268629"/>
              </p:ext>
            </p:extLst>
          </p:nvPr>
        </p:nvGraphicFramePr>
        <p:xfrm>
          <a:off x="0" y="2065412"/>
          <a:ext cx="41399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4"/>
          <p:cNvSpPr txBox="1"/>
          <p:nvPr/>
        </p:nvSpPr>
        <p:spPr>
          <a:xfrm>
            <a:off x="251520" y="4873724"/>
            <a:ext cx="2731838" cy="523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หมายเหตุ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: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รพ.ที่ผ่าน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HA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ขั้น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3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หรือ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Expired </a:t>
            </a:r>
          </a:p>
          <a:p>
            <a:pPr algn="ctr"/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ไม่เกิน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6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</a:rPr>
              <a:t>เดือน</a:t>
            </a:r>
            <a:endParaRPr lang="th-TH" sz="14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11560" y="1489348"/>
            <a:ext cx="3274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pPr>
            <a:r>
              <a:rPr lang="th-TH" sz="1100" dirty="0">
                <a:latin typeface="JS Sadayu" panose="02000000000000000000" pitchFamily="2" charset="-34"/>
                <a:cs typeface="JS Sadayu" panose="02000000000000000000" pitchFamily="2" charset="-34"/>
              </a:rPr>
              <a:t>แผนภูมิแสดงร้อยละของโรงพยาบาลสังกัดกระทรวงสาธารณสุขที่มีคุณภาพมาตรฐานผ่านการรับรอง </a:t>
            </a:r>
            <a:r>
              <a:rPr lang="en-US" sz="1100" dirty="0">
                <a:latin typeface="JS Sadayu" panose="02000000000000000000" pitchFamily="2" charset="-34"/>
                <a:cs typeface="JS Sadayu" panose="02000000000000000000" pitchFamily="2" charset="-34"/>
              </a:rPr>
              <a:t>HA </a:t>
            </a:r>
            <a:r>
              <a:rPr lang="th-TH" sz="1100" dirty="0">
                <a:latin typeface="JS Sadayu" panose="02000000000000000000" pitchFamily="2" charset="-34"/>
                <a:cs typeface="JS Sadayu" panose="02000000000000000000" pitchFamily="2" charset="-34"/>
              </a:rPr>
              <a:t>ขั้น 3</a:t>
            </a:r>
            <a:r>
              <a:rPr lang="en-US" sz="1100" dirty="0"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100" dirty="0">
                <a:latin typeface="JS Sadayu" panose="02000000000000000000" pitchFamily="2" charset="-34"/>
                <a:cs typeface="JS Sadayu" panose="02000000000000000000" pitchFamily="2" charset="-34"/>
              </a:rPr>
              <a:t>เขตสุขภาพที่ </a:t>
            </a:r>
            <a:r>
              <a:rPr lang="en-US" sz="1100" dirty="0">
                <a:latin typeface="JS Sadayu" panose="02000000000000000000" pitchFamily="2" charset="-34"/>
                <a:cs typeface="JS Sadayu" panose="02000000000000000000" pitchFamily="2" charset="-34"/>
              </a:rPr>
              <a:t>8 </a:t>
            </a:r>
            <a:r>
              <a:rPr lang="th-TH" sz="1100" dirty="0">
                <a:latin typeface="JS Sadayu" panose="02000000000000000000" pitchFamily="2" charset="-34"/>
                <a:cs typeface="JS Sadayu" panose="02000000000000000000" pitchFamily="2" charset="-34"/>
              </a:rPr>
              <a:t>มิถุนายน  </a:t>
            </a:r>
            <a:r>
              <a:rPr lang="en-US" sz="1100" dirty="0">
                <a:latin typeface="JS Sadayu" panose="02000000000000000000" pitchFamily="2" charset="-34"/>
                <a:cs typeface="JS Sadayu" panose="02000000000000000000" pitchFamily="2" charset="-34"/>
              </a:rPr>
              <a:t>2562</a:t>
            </a:r>
            <a:endParaRPr lang="th-TH" sz="1100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43" y="2065412"/>
            <a:ext cx="241281" cy="253675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66" y="2065412"/>
            <a:ext cx="241281" cy="2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899592" y="121196"/>
            <a:ext cx="8112870" cy="720080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50" kern="0" dirty="0">
              <a:solidFill>
                <a:sysClr val="windowText" lastClr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15616" y="138612"/>
            <a:ext cx="7272808" cy="830964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th-TH" b="1" dirty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</a:t>
            </a:r>
            <a:r>
              <a:rPr lang="th-TH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หน่วยงานในสังกัดสำนักงานปลัดกระทรวงสาธารณสุขต้องผ่านเกณฑ์ประเมิน </a:t>
            </a:r>
            <a:r>
              <a:rPr lang="en-US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ITA</a:t>
            </a:r>
            <a:r>
              <a:rPr lang="th-TH" sz="2000" b="1" dirty="0">
                <a:latin typeface="JS Sadayu" panose="02000000000000000000" pitchFamily="2" charset="-34"/>
                <a:cs typeface="JS Sadayu" panose="02000000000000000000" pitchFamily="2" charset="-34"/>
              </a:rPr>
              <a:t>  </a:t>
            </a:r>
            <a:r>
              <a:rPr lang="th-TH" sz="2000" b="1" dirty="0">
                <a:solidFill>
                  <a:srgbClr val="FF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ร้อยละ 90</a:t>
            </a:r>
            <a:endParaRPr lang="th-TH" sz="2000" b="1" dirty="0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2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85937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3" name="Picture 2" descr="C:\Users\asus pc\Pictures\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" y="158129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3962" y="3001516"/>
            <a:ext cx="3816424" cy="2387658"/>
          </a:xfrm>
          <a:prstGeom prst="roundRect">
            <a:avLst>
              <a:gd name="adj" fmla="val 9038"/>
            </a:avLst>
          </a:prstGeom>
          <a:ln w="19050">
            <a:solidFill>
              <a:srgbClr val="FF0000"/>
            </a:solidFill>
            <a:prstDash val="sysDash"/>
          </a:ln>
        </p:spPr>
        <p:txBody>
          <a:bodyPr wrap="square" lIns="91421" tIns="45710" rIns="91421" bIns="45710">
            <a:spAutoFit/>
          </a:bodyPr>
          <a:lstStyle/>
          <a:p>
            <a:r>
              <a:rPr lang="th-TH" sz="1600" u="sng" dirty="0" smtClean="0">
                <a:solidFill>
                  <a:srgbClr val="FF000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ปัญหาอุปสรรค</a:t>
            </a:r>
          </a:p>
          <a:p>
            <a:pPr marL="228600" lvl="0" indent="-228600" defTabSz="914400">
              <a:buAutoNum type="arabicPeriod"/>
              <a:defRPr/>
            </a:pP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หน่วย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รับตรวจบางจังหวัด ไม่ให้ความสำคัญในการประเมิน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ITA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อาจเป็นช่องทางในการทุจริตและประพฤติมิชอบได้ ซึ่งอาจส่งผลกระทบต่อผู้บริหาร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โดยตรง</a:t>
            </a:r>
            <a:endParaRPr lang="th-TH" sz="1400" dirty="0">
              <a:solidFill>
                <a:prstClr val="black"/>
              </a:solidFill>
              <a:latin typeface="JS Sadayu" panose="02000000000000000000" pitchFamily="2" charset="-34"/>
              <a:ea typeface="Tahoma" panose="020B0604030504040204" pitchFamily="34" charset="0"/>
              <a:cs typeface="JS Sadayu" panose="02000000000000000000" pitchFamily="2" charset="-34"/>
            </a:endParaRPr>
          </a:p>
          <a:p>
            <a:pPr lvl="0" defTabSz="914400"/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2.  ขาด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การบูร</a:t>
            </a:r>
            <a:r>
              <a:rPr lang="th-TH" sz="1400" dirty="0" err="1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ณา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การระหว่างผู้รับผิดชอบงาน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กับ    </a:t>
            </a:r>
          </a:p>
          <a:p>
            <a:pPr lvl="0" defTabSz="914400"/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 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   กลุ่มงานที่เกี่ยวข้อง</a:t>
            </a:r>
          </a:p>
          <a:p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3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.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เจ้าหน้าที่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ผู้รับผิดชอบงานขาดความรู้ความเข้าใจ </a:t>
            </a:r>
          </a:p>
          <a:p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 ขาด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ความใส่ใจ ไม่เห็นความสำคัญของการประเมิน </a:t>
            </a:r>
            <a:endParaRPr lang="en-US" sz="1400" dirty="0" smtClean="0">
              <a:latin typeface="JS Sadayu" panose="02000000000000000000" pitchFamily="2" charset="-34"/>
              <a:cs typeface="JS Sadayu" panose="02000000000000000000" pitchFamily="2" charset="-34"/>
              <a:sym typeface="Symbol"/>
            </a:endParaRPr>
          </a:p>
          <a:p>
            <a:r>
              <a:rPr lang="en-US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</a:t>
            </a:r>
            <a:r>
              <a:rPr lang="en-US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 ITA  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ถือว่าเป็นงานที่นอกเหนือจากงานประจำ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ทำ</a:t>
            </a:r>
          </a:p>
          <a:p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 ให้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บางจังหวัดไม่ผ่านเกณฑ์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ประเมิน</a:t>
            </a:r>
            <a:endParaRPr lang="th-TH" sz="1400" dirty="0">
              <a:latin typeface="JS Sadayu" panose="02000000000000000000" pitchFamily="2" charset="-34"/>
              <a:cs typeface="JS Sadayu" panose="02000000000000000000" pitchFamily="2" charset="-34"/>
              <a:sym typeface="Symbol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851920" y="3001516"/>
            <a:ext cx="5292080" cy="2387658"/>
          </a:xfrm>
          <a:prstGeom prst="roundRect">
            <a:avLst>
              <a:gd name="adj" fmla="val 9038"/>
            </a:avLst>
          </a:prstGeom>
          <a:ln w="19050">
            <a:solidFill>
              <a:srgbClr val="0070C0"/>
            </a:solidFill>
            <a:prstDash val="sysDash"/>
          </a:ln>
        </p:spPr>
        <p:txBody>
          <a:bodyPr wrap="square" lIns="91421" tIns="45710" rIns="91421" bIns="45710">
            <a:spAutoFit/>
          </a:bodyPr>
          <a:lstStyle/>
          <a:p>
            <a:r>
              <a:rPr lang="th-TH" sz="1600" u="sng" dirty="0" smtClean="0">
                <a:solidFill>
                  <a:srgbClr val="0070C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แนวทางแก้ไข</a:t>
            </a:r>
            <a:endParaRPr lang="th-TH" sz="1600" u="sng" dirty="0">
              <a:solidFill>
                <a:srgbClr val="0070C0"/>
              </a:solidFill>
              <a:latin typeface="JS Sadayu" panose="02000000000000000000" pitchFamily="2" charset="-34"/>
              <a:cs typeface="JS Sadayu" panose="02000000000000000000" pitchFamily="2" charset="-34"/>
              <a:sym typeface="Symbol"/>
            </a:endParaRPr>
          </a:p>
          <a:p>
            <a:pPr marL="228600" indent="-228600" algn="thaiDist">
              <a:buAutoNum type="arabicPeriod"/>
            </a:pP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ผู้บริหาร ต้องมีการมอบนโยบาย และการสั่งการอย่างชัดเจนทั่วถึงทุกระดับ เพื่อให้ผู้รับผิดชอบปฏิบัติงานได้สะดวกขึ้น และควบคุมกำกับให้เจ้าหน้าที่ที่เกี่ยวข้องดำเนินการตามระยะเวลาที่กำหนด และควรมีการกระตุ้น ติดตามเป็นระยะ</a:t>
            </a:r>
          </a:p>
          <a:p>
            <a:pPr marL="228600" indent="-228600" algn="thaiDist">
              <a:buAutoNum type="arabicPeriod"/>
            </a:pP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ให้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ผู้มีส่วนเกี่ยวข้อง ในระดับจังหวัดร่วมกันวิเคราะห์ และวางแผนการขับเคลื่อน ในรูปของ </a:t>
            </a:r>
            <a:r>
              <a:rPr lang="th-TH" sz="1400" dirty="0" err="1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คกก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.จังหวัด อีกทั้งเป็นพี่เลี้ยงให้กับหน่วยงานระดับอำเภอได้ </a:t>
            </a:r>
          </a:p>
          <a:p>
            <a:pPr marL="228600" indent="-228600" algn="thaiDist">
              <a:buAutoNum type="arabicPeriod"/>
            </a:pPr>
            <a:r>
              <a:rPr lang="th-TH" sz="1400" dirty="0" err="1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บูรณา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การงานประจำ ให้มีคุณภาพ มาตรฐาน ถูกต้องตามกฎหมายและระเบียบที่เกี่ยวข้องมีหลักฐานเชิงประจักษ์ครบถ้วน สมบูรณ์ ซึ่งเป็นไปตามหลักเกณฑ์ </a:t>
            </a:r>
            <a:r>
              <a:rPr lang="en-US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ITA </a:t>
            </a:r>
            <a:r>
              <a:rPr lang="th-TH" sz="1400" dirty="0" smtClean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จึง</a:t>
            </a:r>
            <a:r>
              <a:rPr lang="th-TH" sz="1400" dirty="0"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จะทำให้บรรลุเป้าหมายตามตัวชี้วัด</a:t>
            </a:r>
          </a:p>
          <a:p>
            <a:pPr marL="228600" indent="-228600" algn="thaiDist">
              <a:buAutoNum type="arabicPeriod"/>
            </a:pPr>
            <a:endParaRPr lang="en-US" sz="1400" dirty="0" smtClean="0">
              <a:latin typeface="JS Sadayu" panose="02000000000000000000" pitchFamily="2" charset="-34"/>
              <a:cs typeface="JS Sadayu" panose="02000000000000000000" pitchFamily="2" charset="-34"/>
              <a:sym typeface="Symbol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763688" y="913284"/>
            <a:ext cx="5544616" cy="510765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ผลการประเมิน </a:t>
            </a:r>
            <a:r>
              <a:rPr lang="en-US" sz="2400" dirty="0" smtClean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ITA</a:t>
            </a:r>
            <a:r>
              <a:rPr lang="th-TH" sz="2400" dirty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รอบที่ 2/2562 เขตสุขภาพที่ 8</a:t>
            </a:r>
            <a:endParaRPr lang="th-TH" sz="2400" dirty="0">
              <a:solidFill>
                <a:srgbClr val="FF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graphicFrame>
        <p:nvGraphicFramePr>
          <p:cNvPr id="21" name="แผนภูมิ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993140"/>
              </p:ext>
            </p:extLst>
          </p:nvPr>
        </p:nvGraphicFramePr>
        <p:xfrm>
          <a:off x="9529" y="1345332"/>
          <a:ext cx="914400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รูปภาพ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985292"/>
            <a:ext cx="288032" cy="288032"/>
          </a:xfrm>
          <a:prstGeom prst="rect">
            <a:avLst/>
          </a:prstGeom>
        </p:spPr>
      </p:pic>
      <p:cxnSp>
        <p:nvCxnSpPr>
          <p:cNvPr id="26" name="ตัวเชื่อมต่อตรง 25"/>
          <p:cNvCxnSpPr/>
          <p:nvPr/>
        </p:nvCxnSpPr>
        <p:spPr>
          <a:xfrm>
            <a:off x="80208" y="1705372"/>
            <a:ext cx="903649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8532440" y="1345332"/>
            <a:ext cx="753680" cy="461637"/>
          </a:xfrm>
          <a:prstGeom prst="rect">
            <a:avLst/>
          </a:prstGeom>
          <a:ln>
            <a:noFill/>
          </a:ln>
        </p:spPr>
        <p:txBody>
          <a:bodyPr wrap="none" lIns="91414" tIns="45706" rIns="91414" bIns="45706">
            <a:spAutoFit/>
          </a:bodyPr>
          <a:lstStyle/>
          <a:p>
            <a:pPr defTabSz="7129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JS Sadayu" panose="02000000000000000000" pitchFamily="2" charset="-34"/>
                <a:ea typeface="Tahoma" pitchFamily="34" charset="0"/>
                <a:cs typeface="JS Sadayu" panose="02000000000000000000" pitchFamily="2" charset="-34"/>
              </a:rPr>
              <a:t>&gt;90</a:t>
            </a:r>
            <a:r>
              <a:rPr lang="en-US" sz="2400" b="1" dirty="0">
                <a:solidFill>
                  <a:srgbClr val="FF0000"/>
                </a:solidFill>
                <a:latin typeface="JS Sadayu" panose="02000000000000000000" pitchFamily="2" charset="-34"/>
                <a:ea typeface="Tahoma" pitchFamily="34" charset="0"/>
                <a:cs typeface="JS Sadayu" panose="02000000000000000000" pitchFamily="2" charset="-34"/>
              </a:rPr>
              <a:t>% </a:t>
            </a:r>
            <a:endParaRPr lang="th-TH" sz="2400" b="1" dirty="0">
              <a:solidFill>
                <a:srgbClr val="FF0000"/>
              </a:solidFill>
              <a:latin typeface="JS Sadayu" panose="02000000000000000000" pitchFamily="2" charset="-34"/>
              <a:ea typeface="Tahoma" pitchFamily="34" charset="0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3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751688" y="139416"/>
            <a:ext cx="6124829" cy="513063"/>
          </a:xfrm>
          <a:prstGeom prst="rect">
            <a:avLst/>
          </a:prstGeom>
        </p:spPr>
        <p:txBody>
          <a:bodyPr wrap="square" lIns="76176" tIns="38087" rIns="76176" bIns="38087">
            <a:spAutoFit/>
          </a:bodyPr>
          <a:lstStyle/>
          <a:p>
            <a:pPr defTabSz="761726"/>
            <a:r>
              <a:rPr lang="th-TH" sz="1417" b="1" dirty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ระดับความสำเร็จของหน่วยบริการในสังกัดสำนักงานปลัดกระทรวงสาธารณสุข </a:t>
            </a:r>
          </a:p>
          <a:p>
            <a:pPr defTabSz="761726"/>
            <a:r>
              <a:rPr lang="th-TH" sz="1417" b="1" dirty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มีระบบการตรวจสอบภายในควบคุมภายในและบริหารความเสี่ยงระดับจังหวัด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98608" y="2425452"/>
            <a:ext cx="8136904" cy="409075"/>
          </a:xfrm>
          <a:prstGeom prst="round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726"/>
            <a:r>
              <a:rPr lang="th-TH" sz="2000" b="1" dirty="0">
                <a:solidFill>
                  <a:srgbClr val="CC0099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กลุ่มเป้าหมาย </a:t>
            </a:r>
            <a:r>
              <a:rPr lang="en-US" sz="2000" b="1" dirty="0">
                <a:solidFill>
                  <a:srgbClr val="CC0099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: </a:t>
            </a:r>
            <a:r>
              <a:rPr lang="th-TH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รพศ./</a:t>
            </a:r>
            <a:r>
              <a:rPr lang="th-TH" sz="2000" b="1" dirty="0" err="1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รพท</a:t>
            </a:r>
            <a:r>
              <a:rPr lang="th-TH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. และ รพ.ที่ประสบภาวะวิกฤติทางการเงิน ระดับ </a:t>
            </a:r>
            <a:r>
              <a:rPr lang="en-US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4-7 </a:t>
            </a:r>
            <a:r>
              <a:rPr lang="th-TH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จำนวน </a:t>
            </a:r>
            <a:r>
              <a:rPr lang="en-US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22 </a:t>
            </a:r>
            <a:r>
              <a:rPr lang="th-TH" sz="2000" b="1" dirty="0">
                <a:solidFill>
                  <a:srgbClr val="00206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แห่ง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771800" y="1705372"/>
            <a:ext cx="3693714" cy="369332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defTabSz="535741"/>
            <a:r>
              <a:rPr lang="th-TH" sz="1800" b="1" dirty="0">
                <a:solidFill>
                  <a:srgbClr val="0066FF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การแก้ไขข้อทักท้วงการตรวจสอบงบการเงิน   </a:t>
            </a:r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26317"/>
              </p:ext>
            </p:extLst>
          </p:nvPr>
        </p:nvGraphicFramePr>
        <p:xfrm>
          <a:off x="0" y="2929511"/>
          <a:ext cx="9144000" cy="264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8"/>
                <a:gridCol w="1728192"/>
                <a:gridCol w="2771800"/>
              </a:tblGrid>
              <a:tr h="328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ข้อทักท้วง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การดำเนินการ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จังหวัด</a:t>
                      </a:r>
                      <a:endParaRPr lang="th-TH" sz="1400" b="0" i="0" u="none" strike="noStrike" dirty="0">
                        <a:solidFill>
                          <a:schemeClr val="bg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 anchor="ctr"/>
                </a:tc>
              </a:tr>
              <a:tr h="400762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1. การสอบยัน</a:t>
                      </a:r>
                      <a:r>
                        <a:rPr lang="th-TH" sz="140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ยอดลูกหนี้ค่า</a:t>
                      </a:r>
                      <a:r>
                        <a:rPr lang="th-TH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รักษาพยาบาล และรายได้ค่ารักษา พยาบาล</a:t>
                      </a:r>
                      <a:r>
                        <a:rPr lang="th-TH" sz="140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ระหว่างกัน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ทั้ง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7 </a:t>
                      </a: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จังหวัด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  <a:tr h="400762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2</a:t>
                      </a:r>
                      <a:r>
                        <a:rPr lang="th-TH" sz="140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.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ทะเบียนคุมหนี้สิน/เจ้าหนี้การค้า/เงินประกันสัญญา</a:t>
                      </a:r>
                      <a:r>
                        <a:rPr lang="en-US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ไม่ถูกต้อง  ไม่เป็นปัจจุบัน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บึงกาฬ/อุดรธานี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  <a:tr h="308282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3</a:t>
                      </a:r>
                      <a:r>
                        <a:rPr lang="th-TH" sz="1400" u="none" strike="noStrike" dirty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.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การบันทึกรายการในระบบ </a:t>
                      </a:r>
                      <a:r>
                        <a:rPr lang="en-US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GFMIS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ไม่ครบถ้วน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400" b="0" u="none" strike="noStrike" dirty="0">
                          <a:solidFill>
                            <a:srgbClr val="FF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อยู่ระหว่างดำเนินการ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หนองบัวลำภู/บึงกาฬ/เลย/นครพนม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  <a:tr h="40076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4.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ไม่นำเงินประกันสัญญาเข้าฝากคลัง /หลักประกันสัญญาหมดภาระผูกพันเกิน </a:t>
                      </a:r>
                      <a:r>
                        <a:rPr lang="en-US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2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 ปี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อยู่ระหว่างดำเนินการ</a:t>
                      </a: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หนองบัวลำภู/นครพนม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  <a:tr h="530157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5.</a:t>
                      </a:r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วัสดุคงเหลือและสินทรัพย์ถาวรในทะเบียนคุมสินทรัพย์      กับรายงานการตรวจสอบพัสดุประจำปีไม่ตรงกัน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อยู่ระหว่างดำเนินการ</a:t>
                      </a: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ทั้ง </a:t>
                      </a: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7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จังหวัด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  <a:tr h="2740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 6.</a:t>
                      </a:r>
                      <a:r>
                        <a:rPr lang="en-US" sz="1400" u="none" strike="noStrike" baseline="0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u="none" strike="noStrike" dirty="0" smtClean="0"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รายงานรับ - จ่ายเงินบำรุง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อยู่ระหว่างดำเนินการ</a:t>
                      </a:r>
                    </a:p>
                  </a:txBody>
                  <a:tcPr marL="7938" marR="7938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ทั้ง </a:t>
                      </a:r>
                      <a:r>
                        <a:rPr lang="th-TH" sz="1400" dirty="0" smtClean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7 </a:t>
                      </a:r>
                      <a:r>
                        <a:rPr lang="th-TH" sz="1400" dirty="0">
                          <a:effectLst/>
                          <a:latin typeface="JS Sadayu" panose="02000000000000000000" pitchFamily="2" charset="-34"/>
                          <a:ea typeface="Calibri"/>
                          <a:cs typeface="JS Sadayu" panose="02000000000000000000" pitchFamily="2" charset="-34"/>
                        </a:rPr>
                        <a:t>จังหวัด</a:t>
                      </a:r>
                      <a:endParaRPr lang="en-US" sz="1400" dirty="0">
                        <a:effectLst/>
                        <a:latin typeface="JS Sadayu" panose="02000000000000000000" pitchFamily="2" charset="-34"/>
                        <a:ea typeface="Calibri"/>
                        <a:cs typeface="JS Sadayu" panose="02000000000000000000" pitchFamily="2" charset="-34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24" y="3793604"/>
            <a:ext cx="265598" cy="246317"/>
          </a:xfrm>
          <a:prstGeom prst="rect">
            <a:avLst/>
          </a:prstGeom>
        </p:spPr>
      </p:pic>
      <p:sp>
        <p:nvSpPr>
          <p:cNvPr id="2" name="ลูกศรขวา 1"/>
          <p:cNvSpPr/>
          <p:nvPr/>
        </p:nvSpPr>
        <p:spPr>
          <a:xfrm rot="5400000">
            <a:off x="4519031" y="1978133"/>
            <a:ext cx="300033" cy="4821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333"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24" y="3361556"/>
            <a:ext cx="265598" cy="246317"/>
          </a:xfrm>
          <a:prstGeom prst="rect">
            <a:avLst/>
          </a:prstGeom>
        </p:spPr>
      </p:pic>
      <p:sp>
        <p:nvSpPr>
          <p:cNvPr id="15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899592" y="121196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00CC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187624" y="139414"/>
            <a:ext cx="7349795" cy="615521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th-TH" sz="1700" b="1" dirty="0" smtClean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ระดับความสำเร็จของหน่วยบริการในสังกัดสำนักงานปลัดกระทรวงสาธารณสุข </a:t>
            </a:r>
          </a:p>
          <a:p>
            <a:r>
              <a:rPr lang="th-TH" sz="1700" b="1" dirty="0" smtClean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มีระบบการตรวจสอบภายในควบคุมภายใน และบริหารความเสี่ยงระดับจังหวัด</a:t>
            </a:r>
            <a:endParaRPr lang="th-TH" sz="1700" b="1" dirty="0">
              <a:solidFill>
                <a:schemeClr val="bg1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7" name="Picture 2" descr="C:\Users\asus pc\Pictures\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88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0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00CC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9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45958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926976279"/>
              </p:ext>
            </p:extLst>
          </p:nvPr>
        </p:nvGraphicFramePr>
        <p:xfrm>
          <a:off x="21434" y="769268"/>
          <a:ext cx="9122565" cy="84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751688" y="139416"/>
            <a:ext cx="6124829" cy="569360"/>
          </a:xfrm>
          <a:prstGeom prst="rect">
            <a:avLst/>
          </a:prstGeom>
        </p:spPr>
        <p:txBody>
          <a:bodyPr wrap="square" lIns="76176" tIns="38087" rIns="76176" bIns="38087">
            <a:spAutoFit/>
          </a:bodyPr>
          <a:lstStyle/>
          <a:p>
            <a:pPr defTabSz="761726"/>
            <a:r>
              <a:rPr lang="th-TH" sz="1600" b="1" dirty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ระดับความสำเร็จของหน่วยบริการในสังกัดสำนักงานปลัดกระทรวงสาธารณสุข </a:t>
            </a:r>
          </a:p>
          <a:p>
            <a:pPr defTabSz="761726"/>
            <a:r>
              <a:rPr lang="th-TH" sz="1600" b="1" dirty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มีระบบการตรวจสอบภายในควบคุมภายในและบริหารความเสี่ยงระดับจังหวัด</a:t>
            </a:r>
          </a:p>
        </p:txBody>
      </p:sp>
      <p:sp>
        <p:nvSpPr>
          <p:cNvPr id="15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899592" y="121196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00CC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50" kern="0" dirty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187624" y="139414"/>
            <a:ext cx="7349795" cy="646298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ระดับความสำเร็จของหน่วยบริการในสังกัดสำนักงานปลัดกระทรวงสาธารณสุข </a:t>
            </a:r>
          </a:p>
          <a:p>
            <a:r>
              <a:rPr lang="th-TH" sz="1800" b="1" dirty="0" smtClean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มีระบบการตรวจสอบภายในควบคุมภายใน และบริหารความเสี่ยงระดับจังหวัด</a:t>
            </a:r>
            <a:endParaRPr lang="th-TH" sz="1800" b="1" dirty="0">
              <a:solidFill>
                <a:schemeClr val="bg1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7" name="Picture 2" descr="C:\Users\asus pc\Pictures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88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0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00CC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2000" kern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9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45958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396047" y="808022"/>
            <a:ext cx="4076138" cy="338554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535741"/>
            <a:r>
              <a:rPr lang="th-TH" sz="1600" b="1" dirty="0">
                <a:solidFill>
                  <a:srgbClr val="00B0F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การประเมินการควบคุมภายใน 5 มิติในระบบ </a:t>
            </a:r>
            <a:r>
              <a:rPr lang="en-US" sz="1600" b="1" dirty="0">
                <a:solidFill>
                  <a:srgbClr val="00B0F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EIA </a:t>
            </a:r>
          </a:p>
        </p:txBody>
      </p:sp>
      <p:graphicFrame>
        <p:nvGraphicFramePr>
          <p:cNvPr id="21" name="แผนภูมิ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310893"/>
              </p:ext>
            </p:extLst>
          </p:nvPr>
        </p:nvGraphicFramePr>
        <p:xfrm>
          <a:off x="107504" y="1279104"/>
          <a:ext cx="8784976" cy="324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รูปภาพ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896" y="985292"/>
            <a:ext cx="460025" cy="426630"/>
          </a:xfrm>
          <a:prstGeom prst="rect">
            <a:avLst/>
          </a:prstGeom>
        </p:spPr>
      </p:pic>
      <p:sp>
        <p:nvSpPr>
          <p:cNvPr id="25" name="กระจาย 1 24"/>
          <p:cNvSpPr/>
          <p:nvPr/>
        </p:nvSpPr>
        <p:spPr>
          <a:xfrm>
            <a:off x="7677119" y="697260"/>
            <a:ext cx="1465183" cy="1064327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เกณฑ์ประเมิน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323529" y="4676735"/>
            <a:ext cx="4146518" cy="984094"/>
          </a:xfrm>
          <a:prstGeom prst="roundRect">
            <a:avLst>
              <a:gd name="adj" fmla="val 9038"/>
            </a:avLst>
          </a:prstGeom>
          <a:ln w="19050">
            <a:solidFill>
              <a:srgbClr val="FF0000"/>
            </a:solidFill>
            <a:prstDash val="sysDash"/>
          </a:ln>
        </p:spPr>
        <p:txBody>
          <a:bodyPr wrap="square" lIns="76184" tIns="38092" rIns="76184" bIns="38092">
            <a:spAutoFit/>
          </a:bodyPr>
          <a:lstStyle/>
          <a:p>
            <a:pPr defTabSz="761726"/>
            <a:r>
              <a:rPr lang="th-TH" sz="1400" b="1" u="sng" dirty="0">
                <a:solidFill>
                  <a:srgbClr val="FF000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ปัญหาอุปสรรค</a:t>
            </a:r>
          </a:p>
          <a:p>
            <a:pPr defTabSz="761726"/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.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แนบ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file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เอกสารไม่สอดคล้องกับหัวข้อประเมิน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/      </a:t>
            </a:r>
          </a:p>
          <a:p>
            <a:pPr defTabSz="761726"/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 ไม่ครบถ้วน/ ไม่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แนบเอกสารในระบบ </a:t>
            </a:r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EIA</a:t>
            </a:r>
          </a:p>
          <a:p>
            <a:pPr defTabSz="761726"/>
            <a:r>
              <a:rPr lang="en-US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2</a:t>
            </a:r>
            <a:r>
              <a:rPr lang="en-US" sz="14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. </a:t>
            </a:r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ผู้สอบทานไม่ได้ตรวจสอบข้อมูลก่อนการนำส่ง</a:t>
            </a:r>
            <a:endParaRPr lang="en-US" sz="1400" dirty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4671984" y="4676735"/>
            <a:ext cx="4220495" cy="758233"/>
          </a:xfrm>
          <a:prstGeom prst="roundRect">
            <a:avLst>
              <a:gd name="adj" fmla="val 9038"/>
            </a:avLst>
          </a:prstGeom>
          <a:ln w="19050">
            <a:solidFill>
              <a:srgbClr val="0070C0"/>
            </a:solidFill>
            <a:prstDash val="sysDash"/>
          </a:ln>
        </p:spPr>
        <p:txBody>
          <a:bodyPr wrap="square" lIns="76184" tIns="38092" rIns="76184" bIns="38092">
            <a:spAutoFit/>
          </a:bodyPr>
          <a:lstStyle/>
          <a:p>
            <a:pPr defTabSz="761726"/>
            <a:r>
              <a:rPr lang="th-TH" sz="1400" b="1" u="sng" dirty="0">
                <a:solidFill>
                  <a:srgbClr val="0070C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ข้อเสนอแนะ</a:t>
            </a:r>
          </a:p>
          <a:p>
            <a:pPr defTabSz="761726"/>
            <a:r>
              <a:rPr lang="th-TH" sz="14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 แนบเอกสารให้ถูกต้อง เพื่อให้ได้ผลการประเมิน ที่แท้จริง และนำผลการประเมินไปจัดทำแผนพัฒนาหน่วยงานเพื่อลดความเสี่ยงต่อไป</a:t>
            </a:r>
          </a:p>
        </p:txBody>
      </p:sp>
      <p:sp>
        <p:nvSpPr>
          <p:cNvPr id="29" name="Rounded Rectangle 2"/>
          <p:cNvSpPr/>
          <p:nvPr/>
        </p:nvSpPr>
        <p:spPr>
          <a:xfrm>
            <a:off x="6547280" y="1399924"/>
            <a:ext cx="1008112" cy="316835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h-TH" sz="140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85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7">
            <a:extLst>
              <a:ext uri="{FF2B5EF4-FFF2-40B4-BE49-F238E27FC236}">
                <a16:creationId xmlns="" xmlns:a16="http://schemas.microsoft.com/office/drawing/2014/main" id="{ED41B5E1-88BA-4D85-A95E-77F200B73086}"/>
              </a:ext>
            </a:extLst>
          </p:cNvPr>
          <p:cNvSpPr/>
          <p:nvPr/>
        </p:nvSpPr>
        <p:spPr>
          <a:xfrm flipH="1">
            <a:off x="1856834" y="0"/>
            <a:ext cx="7308304" cy="74655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accent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691680" y="121196"/>
            <a:ext cx="6840760" cy="477021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 defTabSz="914400" latinLnBrk="1"/>
            <a:r>
              <a:rPr lang="en-US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 </a:t>
            </a:r>
            <a:r>
              <a:rPr lang="th-TH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25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สถานการณ์การเงินการคลัง เขตสุขภาพที่ 8 ณ </a:t>
            </a:r>
            <a:r>
              <a:rPr lang="th-TH" sz="2500" b="1" dirty="0" err="1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ไตรมาส</a:t>
            </a:r>
            <a:r>
              <a:rPr lang="th-TH" sz="25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3/2562</a:t>
            </a:r>
          </a:p>
        </p:txBody>
      </p:sp>
      <p:sp>
        <p:nvSpPr>
          <p:cNvPr id="20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bg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2B88DB7D-C19D-4B97-9B15-0E16737FFD48}"/>
              </a:ext>
            </a:extLst>
          </p:cNvPr>
          <p:cNvGrpSpPr/>
          <p:nvPr/>
        </p:nvGrpSpPr>
        <p:grpSpPr>
          <a:xfrm>
            <a:off x="93448" y="93084"/>
            <a:ext cx="1689230" cy="610457"/>
            <a:chOff x="121101" y="45073"/>
            <a:chExt cx="2252306" cy="813943"/>
          </a:xfrm>
        </p:grpSpPr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xmlns="" id="{E85B41A6-DFAB-4907-BB81-BBE01A8F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614" y="206078"/>
              <a:ext cx="1179793" cy="542067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xmlns="" id="{2DBA3990-204F-4121-823B-E457BC2D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1" y="45073"/>
              <a:ext cx="812177" cy="813943"/>
            </a:xfrm>
            <a:prstGeom prst="rect">
              <a:avLst/>
            </a:prstGeom>
          </p:spPr>
        </p:pic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1D1A5D8C-F7A1-448F-9D60-0630BFF42BA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64" y="45073"/>
              <a:ext cx="0" cy="813943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611560" y="823058"/>
            <a:ext cx="7632848" cy="517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>
              <a:lnSpc>
                <a:spcPct val="115000"/>
              </a:lnSpc>
              <a:spcAft>
                <a:spcPts val="536"/>
              </a:spcAft>
            </a:pP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ผลงาน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   </a:t>
            </a:r>
            <a:r>
              <a:rPr lang="th-TH" sz="2400" dirty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  หน่วยบริการที่ประสบภาวะวิกฤตทางการเงิน ระดับ  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7 (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MOPH</a:t>
            </a:r>
            <a:r>
              <a:rPr lang="en-US" sz="2400" dirty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)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 </a:t>
            </a:r>
            <a:r>
              <a:rPr lang="th-TH" sz="2400" b="1" dirty="0">
                <a:solidFill>
                  <a:srgbClr val="FF0000"/>
                </a:solidFill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= </a:t>
            </a:r>
            <a:r>
              <a:rPr lang="th-TH" sz="2400" b="1" dirty="0" smtClean="0">
                <a:solidFill>
                  <a:srgbClr val="FF0000"/>
                </a:solidFill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0</a:t>
            </a:r>
            <a:endParaRPr lang="th-TH" sz="2400" b="1" dirty="0">
              <a:solidFill>
                <a:srgbClr val="FF0000"/>
              </a:solidFill>
              <a:latin typeface="DB Adman X" panose="02000506090000020004" pitchFamily="2" charset="-34"/>
              <a:ea typeface="Tahoma" panose="020B0604030504040204" pitchFamily="34" charset="0"/>
              <a:cs typeface="DB Adman X" panose="02000506090000020004" pitchFamily="2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1487281" y="905824"/>
            <a:ext cx="432048" cy="360040"/>
          </a:xfrm>
          <a:prstGeom prst="rightArrow">
            <a:avLst/>
          </a:prstGeom>
          <a:solidFill>
            <a:srgbClr val="4A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028384" y="833816"/>
            <a:ext cx="432520" cy="430153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2483768" y="1561356"/>
            <a:ext cx="4104456" cy="51703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Risk </a:t>
            </a:r>
            <a:r>
              <a:rPr lang="en-US" sz="2400" dirty="0" err="1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Scroe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4 – 6 (NI MOPH) = 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8 แห่ง</a:t>
            </a:r>
            <a:endParaRPr lang="th-TH" sz="3200" b="1" dirty="0" smtClean="0">
              <a:solidFill>
                <a:srgbClr val="FF0000"/>
              </a:solidFill>
              <a:latin typeface="DB Adman X" panose="02000506090000020004" pitchFamily="2" charset="-34"/>
              <a:ea typeface="Tahoma" panose="020B0604030504040204" pitchFamily="34" charset="0"/>
              <a:cs typeface="DB Adman X" panose="0200050609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9428"/>
            <a:ext cx="91440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7">
            <a:extLst>
              <a:ext uri="{FF2B5EF4-FFF2-40B4-BE49-F238E27FC236}">
                <a16:creationId xmlns="" xmlns:a16="http://schemas.microsoft.com/office/drawing/2014/main" id="{ED41B5E1-88BA-4D85-A95E-77F200B73086}"/>
              </a:ext>
            </a:extLst>
          </p:cNvPr>
          <p:cNvSpPr/>
          <p:nvPr/>
        </p:nvSpPr>
        <p:spPr>
          <a:xfrm flipH="1">
            <a:off x="1835696" y="0"/>
            <a:ext cx="7308304" cy="74655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accent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691680" y="121196"/>
            <a:ext cx="6840760" cy="477021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 defTabSz="914400" latinLnBrk="1"/>
            <a:r>
              <a:rPr lang="en-US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 </a:t>
            </a:r>
            <a:r>
              <a:rPr lang="th-TH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25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สถานการณ์การเงินการคลัง เขตสุขภาพที่ 8 ณ </a:t>
            </a:r>
            <a:r>
              <a:rPr lang="th-TH" sz="2500" b="1" dirty="0" err="1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ไตรมาส</a:t>
            </a:r>
            <a:r>
              <a:rPr lang="th-TH" sz="25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3/2562</a:t>
            </a:r>
          </a:p>
        </p:txBody>
      </p:sp>
      <p:sp>
        <p:nvSpPr>
          <p:cNvPr id="20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bg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2B88DB7D-C19D-4B97-9B15-0E16737FFD48}"/>
              </a:ext>
            </a:extLst>
          </p:cNvPr>
          <p:cNvGrpSpPr/>
          <p:nvPr/>
        </p:nvGrpSpPr>
        <p:grpSpPr>
          <a:xfrm>
            <a:off x="93448" y="93084"/>
            <a:ext cx="1689230" cy="610457"/>
            <a:chOff x="121101" y="45073"/>
            <a:chExt cx="2252306" cy="813943"/>
          </a:xfrm>
        </p:grpSpPr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xmlns="" id="{E85B41A6-DFAB-4907-BB81-BBE01A8F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614" y="206078"/>
              <a:ext cx="1179793" cy="542067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xmlns="" id="{2DBA3990-204F-4121-823B-E457BC2D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1" y="45073"/>
              <a:ext cx="812177" cy="813943"/>
            </a:xfrm>
            <a:prstGeom prst="rect">
              <a:avLst/>
            </a:prstGeom>
          </p:spPr>
        </p:pic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1D1A5D8C-F7A1-448F-9D60-0630BFF42BA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64" y="45073"/>
              <a:ext cx="0" cy="813943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2987824" y="873550"/>
            <a:ext cx="3494528" cy="51703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Risk </a:t>
            </a:r>
            <a:r>
              <a:rPr lang="en-US" sz="2400" dirty="0" err="1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Scroe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0 – 7 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(รายจังหวัด)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940" y="1561356"/>
            <a:ext cx="9175976" cy="36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7">
            <a:extLst>
              <a:ext uri="{FF2B5EF4-FFF2-40B4-BE49-F238E27FC236}">
                <a16:creationId xmlns="" xmlns:a16="http://schemas.microsoft.com/office/drawing/2014/main" id="{ED41B5E1-88BA-4D85-A95E-77F200B73086}"/>
              </a:ext>
            </a:extLst>
          </p:cNvPr>
          <p:cNvSpPr/>
          <p:nvPr/>
        </p:nvSpPr>
        <p:spPr>
          <a:xfrm flipH="1">
            <a:off x="1835696" y="0"/>
            <a:ext cx="7308304" cy="746555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accent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691680" y="121196"/>
            <a:ext cx="6840760" cy="477021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 defTabSz="914400" latinLnBrk="1"/>
            <a:r>
              <a:rPr lang="en-US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 </a:t>
            </a:r>
            <a:r>
              <a:rPr lang="th-TH" sz="2000" b="1" dirty="0"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2500" b="1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สถานการณ์การเงินการคลัง เขตสุขภาพที่ 8</a:t>
            </a:r>
          </a:p>
        </p:txBody>
      </p:sp>
      <p:sp>
        <p:nvSpPr>
          <p:cNvPr id="20" name="Figure">
            <a:extLst>
              <a:ext uri="{FF2B5EF4-FFF2-40B4-BE49-F238E27FC236}">
                <a16:creationId xmlns="" xmlns:a16="http://schemas.microsoft.com/office/drawing/2014/main" id="{9C60B6DB-756F-470B-821C-BD123097CC63}"/>
              </a:ext>
            </a:extLst>
          </p:cNvPr>
          <p:cNvSpPr/>
          <p:nvPr/>
        </p:nvSpPr>
        <p:spPr>
          <a:xfrm>
            <a:off x="218355" y="166569"/>
            <a:ext cx="897263" cy="79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15332" y="0"/>
                </a:moveTo>
                <a:lnTo>
                  <a:pt x="6130" y="0"/>
                </a:lnTo>
                <a:cubicBezTo>
                  <a:pt x="5579" y="0"/>
                  <a:pt x="5083" y="344"/>
                  <a:pt x="4808" y="875"/>
                </a:cubicBezTo>
                <a:lnTo>
                  <a:pt x="207" y="9940"/>
                </a:lnTo>
                <a:cubicBezTo>
                  <a:pt x="-69" y="10472"/>
                  <a:pt x="-69" y="11128"/>
                  <a:pt x="207" y="11660"/>
                </a:cubicBezTo>
                <a:lnTo>
                  <a:pt x="4808" y="20725"/>
                </a:lnTo>
                <a:cubicBezTo>
                  <a:pt x="5083" y="21256"/>
                  <a:pt x="5579" y="21600"/>
                  <a:pt x="6130" y="21600"/>
                </a:cubicBezTo>
                <a:lnTo>
                  <a:pt x="15332" y="21600"/>
                </a:lnTo>
                <a:cubicBezTo>
                  <a:pt x="15883" y="21600"/>
                  <a:pt x="16379" y="21256"/>
                  <a:pt x="16654" y="20725"/>
                </a:cubicBezTo>
                <a:lnTo>
                  <a:pt x="21255" y="11660"/>
                </a:lnTo>
                <a:cubicBezTo>
                  <a:pt x="21531" y="11128"/>
                  <a:pt x="21531" y="10472"/>
                  <a:pt x="21255" y="9940"/>
                </a:cubicBezTo>
                <a:lnTo>
                  <a:pt x="16654" y="875"/>
                </a:lnTo>
                <a:cubicBezTo>
                  <a:pt x="16379" y="344"/>
                  <a:pt x="15855" y="0"/>
                  <a:pt x="15332" y="0"/>
                </a:cubicBezTo>
                <a:close/>
              </a:path>
            </a:pathLst>
          </a:custGeom>
          <a:solidFill>
            <a:schemeClr val="bg1"/>
          </a:solidFill>
          <a:ln w="793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sz="18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2B88DB7D-C19D-4B97-9B15-0E16737FFD48}"/>
              </a:ext>
            </a:extLst>
          </p:cNvPr>
          <p:cNvGrpSpPr/>
          <p:nvPr/>
        </p:nvGrpSpPr>
        <p:grpSpPr>
          <a:xfrm>
            <a:off x="93448" y="93084"/>
            <a:ext cx="1689230" cy="610457"/>
            <a:chOff x="121101" y="45073"/>
            <a:chExt cx="2252306" cy="813943"/>
          </a:xfrm>
        </p:grpSpPr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xmlns="" id="{E85B41A6-DFAB-4907-BB81-BBE01A8F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614" y="206078"/>
              <a:ext cx="1179793" cy="542067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xmlns="" id="{2DBA3990-204F-4121-823B-E457BC2D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1" y="45073"/>
              <a:ext cx="812177" cy="813943"/>
            </a:xfrm>
            <a:prstGeom prst="rect">
              <a:avLst/>
            </a:prstGeom>
          </p:spPr>
        </p:pic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1D1A5D8C-F7A1-448F-9D60-0630BFF42BA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64" y="45073"/>
              <a:ext cx="0" cy="813943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2267744" y="841276"/>
            <a:ext cx="4646656" cy="517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Risk </a:t>
            </a:r>
            <a:r>
              <a:rPr lang="en-US" sz="2400" dirty="0" err="1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Scroe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7 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(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EBITDA R8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) ณ </a:t>
            </a:r>
            <a:r>
              <a:rPr lang="th-TH" sz="2400" dirty="0" err="1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ไตรมาส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3/2562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17" y="1489348"/>
            <a:ext cx="8948030" cy="1296144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2267744" y="3001516"/>
            <a:ext cx="4752528" cy="517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Risk </a:t>
            </a:r>
            <a:r>
              <a:rPr lang="en-US" sz="2400" dirty="0" err="1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Scroe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 7 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(</a:t>
            </a:r>
            <a:r>
              <a:rPr lang="en-US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NI MOPH</a:t>
            </a:r>
            <a:r>
              <a:rPr lang="th-TH" sz="2400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) ณ 31 กรกฎาคม 2562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2" y="3721596"/>
            <a:ext cx="894803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331640" y="0"/>
            <a:ext cx="5980341" cy="48123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76" tIns="34289" rIns="68576" bIns="3428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32">
              <a:defRPr/>
            </a:pPr>
            <a:r>
              <a:rPr lang="th-TH" sz="1800" b="1" dirty="0" err="1" smtClean="0">
                <a:solidFill>
                  <a:sysClr val="window" lastClr="FFFFFF"/>
                </a:solidFill>
                <a:latin typeface="JS Sadayu" panose="02000000000000000000" pitchFamily="2" charset="-34"/>
                <a:ea typeface="Tahoma" pitchFamily="34" charset="0"/>
                <a:cs typeface="JS Sadayu" panose="02000000000000000000" pitchFamily="2" charset="-34"/>
              </a:rPr>
              <a:t>รพร</a:t>
            </a:r>
            <a:r>
              <a:rPr lang="th-TH" sz="1800" b="1" dirty="0" smtClean="0">
                <a:solidFill>
                  <a:sysClr val="window" lastClr="FFFFFF"/>
                </a:solidFill>
                <a:latin typeface="JS Sadayu" panose="02000000000000000000" pitchFamily="2" charset="-34"/>
                <a:ea typeface="Tahoma" pitchFamily="34" charset="0"/>
                <a:cs typeface="JS Sadayu" panose="02000000000000000000" pitchFamily="2" charset="-34"/>
              </a:rPr>
              <a:t>.</a:t>
            </a:r>
            <a:r>
              <a:rPr lang="th-TH" sz="1800" b="1" dirty="0">
                <a:solidFill>
                  <a:sysClr val="window" lastClr="FFFFFF"/>
                </a:solidFill>
                <a:latin typeface="JS Sadayu" panose="02000000000000000000" pitchFamily="2" charset="-34"/>
                <a:ea typeface="Tahoma" pitchFamily="34" charset="0"/>
                <a:cs typeface="JS Sadayu" panose="02000000000000000000" pitchFamily="2" charset="-34"/>
              </a:rPr>
              <a:t>บ้านดุง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148064" y="3433564"/>
            <a:ext cx="3995936" cy="661435"/>
          </a:xfrm>
          <a:prstGeom prst="roundRect">
            <a:avLst>
              <a:gd name="adj" fmla="val 9038"/>
            </a:avLst>
          </a:prstGeom>
          <a:ln w="19050">
            <a:solidFill>
              <a:srgbClr val="FF6699"/>
            </a:solidFill>
            <a:prstDash val="sysDash"/>
          </a:ln>
        </p:spPr>
        <p:txBody>
          <a:bodyPr wrap="square" lIns="76184" tIns="38092" rIns="76184" bIns="38092">
            <a:spAutoFit/>
          </a:bodyPr>
          <a:lstStyle/>
          <a:p>
            <a:pPr defTabSz="761726"/>
            <a:r>
              <a:rPr lang="th-TH" sz="1800" b="1" u="sng" dirty="0" smtClean="0">
                <a:solidFill>
                  <a:srgbClr val="FF6699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ข้อเสนอแนะ</a:t>
            </a:r>
          </a:p>
          <a:p>
            <a:pPr defTabSz="761726"/>
            <a:r>
              <a:rPr lang="th-TH" sz="18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</a:t>
            </a:r>
            <a:r>
              <a:rPr lang="en-US" sz="18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CFO </a:t>
            </a:r>
            <a:r>
              <a:rPr lang="th-TH" sz="18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จังหวัด กำกับ ติดตามการปรับประสิทธิภาพ</a:t>
            </a:r>
            <a:endParaRPr lang="en-US" sz="1800" dirty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0" y="4666374"/>
            <a:ext cx="9144000" cy="661435"/>
          </a:xfrm>
          <a:prstGeom prst="roundRect">
            <a:avLst>
              <a:gd name="adj" fmla="val 9038"/>
            </a:avLst>
          </a:prstGeom>
          <a:ln w="19050">
            <a:solidFill>
              <a:srgbClr val="0070C0"/>
            </a:solidFill>
            <a:prstDash val="sysDash"/>
          </a:ln>
        </p:spPr>
        <p:txBody>
          <a:bodyPr wrap="square" lIns="76184" tIns="38092" rIns="76184" bIns="38092">
            <a:spAutoFit/>
          </a:bodyPr>
          <a:lstStyle/>
          <a:p>
            <a:pPr defTabSz="761726"/>
            <a:r>
              <a:rPr lang="th-TH" sz="1800" b="1" u="sng" dirty="0" smtClean="0">
                <a:solidFill>
                  <a:srgbClr val="0070C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โอกาสในการพัฒนา</a:t>
            </a:r>
            <a:endParaRPr lang="th-TH" sz="1800" b="1" u="sng" dirty="0">
              <a:solidFill>
                <a:srgbClr val="0070C0"/>
              </a:solidFill>
              <a:latin typeface="JS Sadayu" panose="02000000000000000000" pitchFamily="2" charset="-34"/>
              <a:cs typeface="JS Sadayu" panose="02000000000000000000" pitchFamily="2" charset="-34"/>
              <a:sym typeface="Symbol"/>
            </a:endParaRPr>
          </a:p>
          <a:p>
            <a:pPr defTabSz="761726"/>
            <a:r>
              <a:rPr lang="th-TH" sz="18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  </a:t>
            </a:r>
            <a:r>
              <a:rPr lang="th-TH" sz="18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 รพ.</a:t>
            </a:r>
            <a:r>
              <a:rPr lang="th-TH" sz="18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ที่อยู่ระหว่างการขยายการบริการ ควรมีการบริหารจัดด้าน </a:t>
            </a:r>
            <a:r>
              <a:rPr lang="en-US" sz="18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Marketing &amp; Service </a:t>
            </a:r>
            <a:r>
              <a:rPr lang="th-TH" sz="18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เพื่อรองรับการขยายบริการ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236"/>
            <a:ext cx="9144000" cy="147318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396"/>
            <a:ext cx="9144000" cy="1473188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0" y="3433564"/>
            <a:ext cx="5148064" cy="1113158"/>
          </a:xfrm>
          <a:prstGeom prst="roundRect">
            <a:avLst>
              <a:gd name="adj" fmla="val 9038"/>
            </a:avLst>
          </a:prstGeom>
          <a:ln w="19050">
            <a:solidFill>
              <a:srgbClr val="00B050"/>
            </a:solidFill>
            <a:prstDash val="sysDash"/>
          </a:ln>
        </p:spPr>
        <p:txBody>
          <a:bodyPr wrap="square" lIns="76184" tIns="38092" rIns="76184" bIns="38092">
            <a:spAutoFit/>
          </a:bodyPr>
          <a:lstStyle/>
          <a:p>
            <a:pPr defTabSz="761726"/>
            <a:r>
              <a:rPr lang="th-TH" sz="1600" b="1" u="sng" dirty="0" smtClean="0">
                <a:solidFill>
                  <a:srgbClr val="00B050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Symbol"/>
              </a:rPr>
              <a:t>สาเหตุ</a:t>
            </a:r>
          </a:p>
          <a:p>
            <a:pPr marL="342900" lvl="0" indent="-342900" defTabSz="914332">
              <a:buAutoNum type="arabicPeriod"/>
              <a:defRPr/>
            </a:pPr>
            <a:r>
              <a:rPr lang="th-TH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อยู่</a:t>
            </a:r>
            <a:r>
              <a:rPr lang="th-TH" sz="16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ในช่วงระหว่างการลงทุน</a:t>
            </a:r>
            <a:r>
              <a:rPr lang="th-TH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เพื่อขยายการบริการ</a:t>
            </a:r>
            <a:endParaRPr lang="en-US" sz="1600" dirty="0" smtClean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lvl="0" defTabSz="914332">
              <a:defRPr/>
            </a:pPr>
            <a:r>
              <a:rPr lang="en-US" sz="16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  </a:t>
            </a:r>
            <a:r>
              <a:rPr lang="th-TH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ตาม</a:t>
            </a:r>
            <a:r>
              <a:rPr lang="en-US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Service Plan </a:t>
            </a:r>
            <a:endParaRPr lang="th-TH" sz="1600" dirty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 lvl="0" defTabSz="914332">
              <a:defRPr/>
            </a:pPr>
            <a:r>
              <a:rPr lang="th-TH" sz="16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2</a:t>
            </a:r>
            <a:r>
              <a:rPr lang="th-TH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.  รายได้ และค่าใช้จ่าย ต่ำ</a:t>
            </a:r>
            <a:r>
              <a:rPr lang="th-TH" sz="1600" dirty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กว่า</a:t>
            </a:r>
            <a:r>
              <a:rPr lang="th-TH" sz="1600" dirty="0" smtClean="0">
                <a:solidFill>
                  <a:prstClr val="black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ค่าเฉลี่ยกลุ่มทุกหมวด</a:t>
            </a:r>
            <a:endParaRPr lang="en-US" sz="1600" dirty="0">
              <a:solidFill>
                <a:prstClr val="black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9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664" y="3001516"/>
            <a:ext cx="6009894" cy="2149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-108520" y="1489348"/>
            <a:ext cx="8946261" cy="1992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2195736" y="1777380"/>
            <a:ext cx="5935504" cy="85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12" name="TextBox 7"/>
          <p:cNvSpPr txBox="1"/>
          <p:nvPr/>
        </p:nvSpPr>
        <p:spPr>
          <a:xfrm>
            <a:off x="2195736" y="553244"/>
            <a:ext cx="5184576" cy="825702"/>
          </a:xfrm>
          <a:prstGeom prst="roundRect">
            <a:avLst/>
          </a:prstGeom>
          <a:solidFill>
            <a:srgbClr val="4AC2A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29" tIns="34265" rIns="68529" bIns="34265" anchor="ctr" anchorCtr="0">
            <a:spAutoFit/>
          </a:bodyPr>
          <a:lstStyle/>
          <a:p>
            <a:pPr marL="0" marR="0" lvl="0" indent="0" algn="ctr" defTabSz="685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adayu" panose="02000000000000000000" pitchFamily="2" charset="-34"/>
                <a:cs typeface="JS Sadayu" panose="02000000000000000000" pitchFamily="2" charset="-34"/>
              </a:rPr>
              <a:t>People Excellence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84075BF0-F06E-413E-A29F-75390A725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786709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2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1003441" y="33200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FFE6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121196"/>
            <a:ext cx="7349795" cy="461633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สรุปตัวชี้วัดการเงินการคลัง เขตสุขภาพที่ 8</a:t>
            </a:r>
            <a:endParaRPr lang="th-TH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asus pc\Pictures\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8" y="0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79512" y="0"/>
            <a:ext cx="1071308" cy="841276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FFE6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30" y="5905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40" y="625253"/>
            <a:ext cx="9174940" cy="5089748"/>
          </a:xfrm>
          <a:prstGeom prst="rect">
            <a:avLst/>
          </a:prstGeom>
        </p:spPr>
      </p:pic>
      <p:pic>
        <p:nvPicPr>
          <p:cNvPr id="11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604448" y="1070948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604448" y="1475700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604448" y="1880452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604448" y="2353444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604448" y="3896676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322"/>
          <a:stretch/>
        </p:blipFill>
        <p:spPr bwMode="auto">
          <a:xfrm>
            <a:off x="8590800" y="5189052"/>
            <a:ext cx="360040" cy="3580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448" y="3145532"/>
            <a:ext cx="360040" cy="36004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448" y="451368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แผนภูมิ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189773"/>
              </p:ext>
            </p:extLst>
          </p:nvPr>
        </p:nvGraphicFramePr>
        <p:xfrm>
          <a:off x="0" y="1201316"/>
          <a:ext cx="9144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923626" y="215915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FF669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25503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FFCCC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C:\Users\asus pc\Pictures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720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1259632" y="265212"/>
            <a:ext cx="6696744" cy="523188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กราฟสรุป </a:t>
            </a:r>
            <a:r>
              <a:rPr lang="en-US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Unit Cost</a:t>
            </a:r>
            <a:r>
              <a:rPr lang="th-TH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b="1" dirty="0" err="1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ไตรมาส</a:t>
            </a:r>
            <a:r>
              <a:rPr lang="th-TH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3/2562</a:t>
            </a:r>
            <a:endParaRPr lang="th-TH" b="1" dirty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437143" y="1777380"/>
            <a:ext cx="718414" cy="400081"/>
          </a:xfrm>
          <a:prstGeom prst="rect">
            <a:avLst/>
          </a:prstGeom>
          <a:ln>
            <a:noFill/>
          </a:ln>
        </p:spPr>
        <p:txBody>
          <a:bodyPr wrap="none" lIns="91414" tIns="45706" rIns="91414" bIns="45706">
            <a:spAutoFit/>
          </a:bodyPr>
          <a:lstStyle/>
          <a:p>
            <a:pPr defTabSz="7129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&gt;80</a:t>
            </a:r>
            <a:r>
              <a:rPr lang="en-US" sz="2000" b="1" dirty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% </a:t>
            </a:r>
            <a:endParaRPr lang="th-TH" sz="2000" b="1" dirty="0">
              <a:solidFill>
                <a:srgbClr val="FF0000"/>
              </a:solidFill>
              <a:latin typeface="DB Adman X" panose="02000506090000020004" pitchFamily="2" charset="-34"/>
              <a:ea typeface="Tahoma" pitchFamily="34" charset="0"/>
              <a:cs typeface="DB Adman X" panose="0200050609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1489348"/>
            <a:ext cx="360040" cy="36004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489348"/>
            <a:ext cx="360040" cy="360040"/>
          </a:xfrm>
          <a:prstGeom prst="rect">
            <a:avLst/>
          </a:prstGeom>
        </p:spPr>
      </p:pic>
      <p:cxnSp>
        <p:nvCxnSpPr>
          <p:cNvPr id="17" name="ตัวเชื่อมต่อตรง 16"/>
          <p:cNvCxnSpPr/>
          <p:nvPr/>
        </p:nvCxnSpPr>
        <p:spPr>
          <a:xfrm>
            <a:off x="0" y="2164716"/>
            <a:ext cx="903649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6557160" y="4801716"/>
            <a:ext cx="1121725" cy="7227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ท่าบ่อ,</a:t>
            </a:r>
          </a:p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สระใคร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7884368" y="4801716"/>
            <a:ext cx="1121725" cy="7227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โซ่พิสัย,</a:t>
            </a:r>
          </a:p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เซกา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5292080" y="4801716"/>
            <a:ext cx="1121725" cy="7227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สว่างฯ,</a:t>
            </a:r>
          </a:p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err="1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พระอ</a:t>
            </a: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.แบน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3995936" y="4801716"/>
            <a:ext cx="1121725" cy="375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ปลาปาก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xmlns="" id="{381C970C-5F82-4A64-ABC5-B8E9E66F49CE}"/>
              </a:ext>
            </a:extLst>
          </p:cNvPr>
          <p:cNvSpPr/>
          <p:nvPr/>
        </p:nvSpPr>
        <p:spPr>
          <a:xfrm>
            <a:off x="2699792" y="4801716"/>
            <a:ext cx="1121725" cy="375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91411" tIns="45704" rIns="91411" bIns="45704">
            <a:spAutoFit/>
          </a:bodyPr>
          <a:lstStyle/>
          <a:p>
            <a:pPr marL="80937" indent="11113" algn="ctr">
              <a:lnSpc>
                <a:spcPct val="115000"/>
              </a:lnSpc>
              <a:spcAft>
                <a:spcPts val="536"/>
              </a:spcAft>
            </a:pPr>
            <a:r>
              <a:rPr lang="th-TH" sz="1600" dirty="0" smtClean="0"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rPr>
              <a:t>ห้วยเกิ้ง</a:t>
            </a:r>
          </a:p>
        </p:txBody>
      </p:sp>
    </p:spTree>
    <p:extLst>
      <p:ext uri="{BB962C8B-B14F-4D97-AF65-F5344CB8AC3E}">
        <p14:creationId xmlns:p14="http://schemas.microsoft.com/office/powerpoint/2010/main" val="37894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แผนภูมิ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28612"/>
              </p:ext>
            </p:extLst>
          </p:nvPr>
        </p:nvGraphicFramePr>
        <p:xfrm>
          <a:off x="0" y="14859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0" y="2281436"/>
            <a:ext cx="903649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8604448" y="1921396"/>
            <a:ext cx="665514" cy="369304"/>
          </a:xfrm>
          <a:prstGeom prst="rect">
            <a:avLst/>
          </a:prstGeom>
          <a:ln>
            <a:noFill/>
          </a:ln>
        </p:spPr>
        <p:txBody>
          <a:bodyPr wrap="none" lIns="91414" tIns="45706" rIns="91414" bIns="45706">
            <a:spAutoFit/>
          </a:bodyPr>
          <a:lstStyle/>
          <a:p>
            <a:pPr defTabSz="712975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&gt;70</a:t>
            </a:r>
            <a:r>
              <a:rPr lang="en-US" sz="1800" b="1" dirty="0">
                <a:solidFill>
                  <a:srgbClr val="FF0000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% </a:t>
            </a:r>
            <a:endParaRPr lang="th-TH" sz="1800" b="1" dirty="0">
              <a:solidFill>
                <a:srgbClr val="FF0000"/>
              </a:solidFill>
              <a:latin typeface="DB Adman X" panose="02000506090000020004" pitchFamily="2" charset="-34"/>
              <a:ea typeface="Tahoma" pitchFamily="34" charset="0"/>
              <a:cs typeface="DB Adman X" panose="02000506090000020004" pitchFamily="2" charset="-34"/>
            </a:endParaRPr>
          </a:p>
        </p:txBody>
      </p:sp>
      <p:sp>
        <p:nvSpPr>
          <p:cNvPr id="10" name="Freeform: Shape 97">
            <a:extLst>
              <a:ext uri="{FF2B5EF4-FFF2-40B4-BE49-F238E27FC236}">
                <a16:creationId xmlns:a16="http://schemas.microsoft.com/office/drawing/2014/main" xmlns="" id="{ED41B5E1-88BA-4D85-A95E-77F200B73086}"/>
              </a:ext>
            </a:extLst>
          </p:cNvPr>
          <p:cNvSpPr/>
          <p:nvPr/>
        </p:nvSpPr>
        <p:spPr>
          <a:xfrm flipH="1">
            <a:off x="1028003" y="109184"/>
            <a:ext cx="8112870" cy="610586"/>
          </a:xfrm>
          <a:custGeom>
            <a:avLst/>
            <a:gdLst>
              <a:gd name="connsiteX0" fmla="*/ 265480 w 3607738"/>
              <a:gd name="connsiteY0" fmla="*/ 0 h 677021"/>
              <a:gd name="connsiteX1" fmla="*/ 1443693 w 3607738"/>
              <a:gd name="connsiteY1" fmla="*/ 0 h 677021"/>
              <a:gd name="connsiteX2" fmla="*/ 1916568 w 3607738"/>
              <a:gd name="connsiteY2" fmla="*/ 0 h 677021"/>
              <a:gd name="connsiteX3" fmla="*/ 3607738 w 3607738"/>
              <a:gd name="connsiteY3" fmla="*/ 0 h 677021"/>
              <a:gd name="connsiteX4" fmla="*/ 3607738 w 3607738"/>
              <a:gd name="connsiteY4" fmla="*/ 677021 h 677021"/>
              <a:gd name="connsiteX5" fmla="*/ 1524914 w 3607738"/>
              <a:gd name="connsiteY5" fmla="*/ 677021 h 677021"/>
              <a:gd name="connsiteX6" fmla="*/ 958285 w 3607738"/>
              <a:gd name="connsiteY6" fmla="*/ 677021 h 677021"/>
              <a:gd name="connsiteX7" fmla="*/ 0 w 3607738"/>
              <a:gd name="connsiteY7" fmla="*/ 677021 h 677021"/>
              <a:gd name="connsiteX8" fmla="*/ 247202 w 3607738"/>
              <a:gd name="connsiteY8" fmla="*/ 247238 h 677021"/>
              <a:gd name="connsiteX9" fmla="*/ 285445 w 3607738"/>
              <a:gd name="connsiteY9" fmla="*/ 104531 h 677021"/>
              <a:gd name="connsiteX10" fmla="*/ 265480 w 3607738"/>
              <a:gd name="connsiteY10" fmla="*/ 0 h 6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738" h="677021">
                <a:moveTo>
                  <a:pt x="265480" y="0"/>
                </a:moveTo>
                <a:lnTo>
                  <a:pt x="1443693" y="0"/>
                </a:lnTo>
                <a:lnTo>
                  <a:pt x="1916568" y="0"/>
                </a:lnTo>
                <a:lnTo>
                  <a:pt x="3607738" y="0"/>
                </a:lnTo>
                <a:lnTo>
                  <a:pt x="3607738" y="677021"/>
                </a:lnTo>
                <a:lnTo>
                  <a:pt x="1524914" y="677021"/>
                </a:lnTo>
                <a:lnTo>
                  <a:pt x="958285" y="677021"/>
                </a:lnTo>
                <a:lnTo>
                  <a:pt x="0" y="677021"/>
                </a:lnTo>
                <a:lnTo>
                  <a:pt x="247202" y="247238"/>
                </a:lnTo>
                <a:cubicBezTo>
                  <a:pt x="272135" y="204110"/>
                  <a:pt x="285445" y="154336"/>
                  <a:pt x="285445" y="104531"/>
                </a:cubicBezTo>
                <a:cubicBezTo>
                  <a:pt x="285445" y="69708"/>
                  <a:pt x="278790" y="33193"/>
                  <a:pt x="265480" y="0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645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144"/>
            <a:endParaRPr lang="en-US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59632" y="169676"/>
            <a:ext cx="6696744" cy="523188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กราฟสรุป </a:t>
            </a:r>
            <a:r>
              <a:rPr lang="en-US" b="1" dirty="0" err="1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Planfin</a:t>
            </a:r>
            <a:r>
              <a:rPr lang="en-US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</a:t>
            </a:r>
            <a:r>
              <a:rPr lang="th-TH" b="1" dirty="0" err="1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ไตรมาส</a:t>
            </a:r>
            <a:r>
              <a:rPr lang="th-TH" b="1" dirty="0" smtClean="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 3/2562</a:t>
            </a:r>
            <a:endParaRPr lang="th-TH" b="1" dirty="0">
              <a:solidFill>
                <a:prstClr val="white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12" name="Picture 2" descr="C:\Users\asus pc\Pictures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720"/>
            <a:ext cx="811751" cy="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32">
            <a:extLst>
              <a:ext uri="{FF2B5EF4-FFF2-40B4-BE49-F238E27FC236}">
                <a16:creationId xmlns:a16="http://schemas.microsoft.com/office/drawing/2014/main" xmlns="" id="{BA09F7D5-F59D-4017-8806-AD4D685473AE}"/>
              </a:ext>
            </a:extLst>
          </p:cNvPr>
          <p:cNvSpPr/>
          <p:nvPr/>
        </p:nvSpPr>
        <p:spPr>
          <a:xfrm>
            <a:off x="107504" y="25503"/>
            <a:ext cx="1071308" cy="961910"/>
          </a:xfrm>
          <a:custGeom>
            <a:avLst/>
            <a:gdLst>
              <a:gd name="connsiteX0" fmla="*/ 522351 w 1543389"/>
              <a:gd name="connsiteY0" fmla="*/ 1 h 1385784"/>
              <a:gd name="connsiteX1" fmla="*/ 1042120 w 1543389"/>
              <a:gd name="connsiteY1" fmla="*/ 779 h 1385784"/>
              <a:gd name="connsiteX2" fmla="*/ 1251533 w 1543389"/>
              <a:gd name="connsiteY2" fmla="*/ 121277 h 1385784"/>
              <a:gd name="connsiteX3" fmla="*/ 1511233 w 1543389"/>
              <a:gd name="connsiteY3" fmla="*/ 571090 h 1385784"/>
              <a:gd name="connsiteX4" fmla="*/ 1510881 w 1543389"/>
              <a:gd name="connsiteY4" fmla="*/ 812696 h 1385784"/>
              <a:gd name="connsiteX5" fmla="*/ 1251669 w 1543389"/>
              <a:gd name="connsiteY5" fmla="*/ 1263218 h 1385784"/>
              <a:gd name="connsiteX6" fmla="*/ 1042669 w 1543389"/>
              <a:gd name="connsiteY6" fmla="*/ 1385784 h 1385784"/>
              <a:gd name="connsiteX7" fmla="*/ 522958 w 1543389"/>
              <a:gd name="connsiteY7" fmla="*/ 1384973 h 1385784"/>
              <a:gd name="connsiteX8" fmla="*/ 313544 w 1543389"/>
              <a:gd name="connsiteY8" fmla="*/ 1264475 h 1385784"/>
              <a:gd name="connsiteX9" fmla="*/ 53845 w 1543389"/>
              <a:gd name="connsiteY9" fmla="*/ 814662 h 1385784"/>
              <a:gd name="connsiteX10" fmla="*/ 9276 w 1543389"/>
              <a:gd name="connsiteY10" fmla="*/ 840394 h 1385784"/>
              <a:gd name="connsiteX11" fmla="*/ 21 w 1543389"/>
              <a:gd name="connsiteY11" fmla="*/ 834258 h 1385784"/>
              <a:gd name="connsiteX12" fmla="*/ 13314 w 1543389"/>
              <a:gd name="connsiteY12" fmla="*/ 721201 h 1385784"/>
              <a:gd name="connsiteX13" fmla="*/ 30563 w 1543389"/>
              <a:gd name="connsiteY13" fmla="*/ 711243 h 1385784"/>
              <a:gd name="connsiteX14" fmla="*/ 135061 w 1543389"/>
              <a:gd name="connsiteY14" fmla="*/ 756293 h 1385784"/>
              <a:gd name="connsiteX15" fmla="*/ 135748 w 1543389"/>
              <a:gd name="connsiteY15" fmla="*/ 767375 h 1385784"/>
              <a:gd name="connsiteX16" fmla="*/ 89732 w 1543389"/>
              <a:gd name="connsiteY16" fmla="*/ 793943 h 1385784"/>
              <a:gd name="connsiteX17" fmla="*/ 349431 w 1543389"/>
              <a:gd name="connsiteY17" fmla="*/ 1243755 h 1385784"/>
              <a:gd name="connsiteX18" fmla="*/ 522791 w 1543389"/>
              <a:gd name="connsiteY18" fmla="*/ 1344849 h 1385784"/>
              <a:gd name="connsiteX19" fmla="*/ 1042502 w 1543389"/>
              <a:gd name="connsiteY19" fmla="*/ 1345660 h 1385784"/>
              <a:gd name="connsiteX20" fmla="*/ 1216438 w 1543389"/>
              <a:gd name="connsiteY20" fmla="*/ 1245238 h 1385784"/>
              <a:gd name="connsiteX21" fmla="*/ 1475591 w 1543389"/>
              <a:gd name="connsiteY21" fmla="*/ 794750 h 1385784"/>
              <a:gd name="connsiteX22" fmla="*/ 1474663 w 1543389"/>
              <a:gd name="connsiteY22" fmla="*/ 594103 h 1385784"/>
              <a:gd name="connsiteX23" fmla="*/ 1214964 w 1543389"/>
              <a:gd name="connsiteY23" fmla="*/ 144290 h 1385784"/>
              <a:gd name="connsiteX24" fmla="*/ 1041662 w 1543389"/>
              <a:gd name="connsiteY24" fmla="*/ 43163 h 1385784"/>
              <a:gd name="connsiteX25" fmla="*/ 521987 w 1543389"/>
              <a:gd name="connsiteY25" fmla="*/ 42414 h 1385784"/>
              <a:gd name="connsiteX26" fmla="*/ 348051 w 1543389"/>
              <a:gd name="connsiteY26" fmla="*/ 142836 h 1385784"/>
              <a:gd name="connsiteX27" fmla="*/ 58418 w 1543389"/>
              <a:gd name="connsiteY27" fmla="*/ 643461 h 1385784"/>
              <a:gd name="connsiteX28" fmla="*/ 29843 w 1543389"/>
              <a:gd name="connsiteY28" fmla="*/ 650378 h 1385784"/>
              <a:gd name="connsiteX29" fmla="*/ 22953 w 1543389"/>
              <a:gd name="connsiteY29" fmla="*/ 621734 h 1385784"/>
              <a:gd name="connsiteX30" fmla="*/ 312528 w 1543389"/>
              <a:gd name="connsiteY30" fmla="*/ 121143 h 1385784"/>
              <a:gd name="connsiteX31" fmla="*/ 522351 w 1543389"/>
              <a:gd name="connsiteY31" fmla="*/ 1 h 13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43389" h="1385784">
                <a:moveTo>
                  <a:pt x="522351" y="1"/>
                </a:moveTo>
                <a:lnTo>
                  <a:pt x="1042120" y="779"/>
                </a:lnTo>
                <a:cubicBezTo>
                  <a:pt x="1128339" y="801"/>
                  <a:pt x="1208405" y="46577"/>
                  <a:pt x="1251533" y="121277"/>
                </a:cubicBezTo>
                <a:lnTo>
                  <a:pt x="1511233" y="571090"/>
                </a:lnTo>
                <a:cubicBezTo>
                  <a:pt x="1554361" y="645790"/>
                  <a:pt x="1553971" y="738018"/>
                  <a:pt x="1510881" y="812696"/>
                </a:cubicBezTo>
                <a:lnTo>
                  <a:pt x="1251669" y="1263218"/>
                </a:lnTo>
                <a:cubicBezTo>
                  <a:pt x="1208579" y="1337896"/>
                  <a:pt x="1128123" y="1384348"/>
                  <a:pt x="1042669" y="1385784"/>
                </a:cubicBezTo>
                <a:lnTo>
                  <a:pt x="522958" y="1384973"/>
                </a:lnTo>
                <a:cubicBezTo>
                  <a:pt x="436739" y="1384951"/>
                  <a:pt x="356708" y="1339237"/>
                  <a:pt x="313544" y="1264475"/>
                </a:cubicBezTo>
                <a:lnTo>
                  <a:pt x="53845" y="814662"/>
                </a:lnTo>
                <a:lnTo>
                  <a:pt x="9276" y="840394"/>
                </a:lnTo>
                <a:cubicBezTo>
                  <a:pt x="4992" y="842867"/>
                  <a:pt x="-369" y="840264"/>
                  <a:pt x="21" y="834258"/>
                </a:cubicBezTo>
                <a:lnTo>
                  <a:pt x="13314" y="721201"/>
                </a:lnTo>
                <a:cubicBezTo>
                  <a:pt x="14271" y="712968"/>
                  <a:pt x="22896" y="707989"/>
                  <a:pt x="30563" y="711243"/>
                </a:cubicBezTo>
                <a:lnTo>
                  <a:pt x="135061" y="756293"/>
                </a:lnTo>
                <a:cubicBezTo>
                  <a:pt x="139600" y="757471"/>
                  <a:pt x="140032" y="764902"/>
                  <a:pt x="135748" y="767375"/>
                </a:cubicBezTo>
                <a:lnTo>
                  <a:pt x="89732" y="793943"/>
                </a:lnTo>
                <a:lnTo>
                  <a:pt x="349431" y="1243755"/>
                </a:lnTo>
                <a:cubicBezTo>
                  <a:pt x="385121" y="1305572"/>
                  <a:pt x="451416" y="1343938"/>
                  <a:pt x="522791" y="1344849"/>
                </a:cubicBezTo>
                <a:lnTo>
                  <a:pt x="1042502" y="1345660"/>
                </a:lnTo>
                <a:cubicBezTo>
                  <a:pt x="1113934" y="1346538"/>
                  <a:pt x="1181483" y="1307539"/>
                  <a:pt x="1216438" y="1245238"/>
                </a:cubicBezTo>
                <a:lnTo>
                  <a:pt x="1475591" y="794750"/>
                </a:lnTo>
                <a:cubicBezTo>
                  <a:pt x="1510489" y="732482"/>
                  <a:pt x="1510353" y="655919"/>
                  <a:pt x="1474663" y="594103"/>
                </a:cubicBezTo>
                <a:lnTo>
                  <a:pt x="1214964" y="144290"/>
                </a:lnTo>
                <a:cubicBezTo>
                  <a:pt x="1179310" y="82535"/>
                  <a:pt x="1113072" y="44136"/>
                  <a:pt x="1041662" y="43163"/>
                </a:cubicBezTo>
                <a:lnTo>
                  <a:pt x="521987" y="42414"/>
                </a:lnTo>
                <a:cubicBezTo>
                  <a:pt x="450519" y="41473"/>
                  <a:pt x="382970" y="80473"/>
                  <a:pt x="348051" y="142836"/>
                </a:cubicBezTo>
                <a:lnTo>
                  <a:pt x="58418" y="643461"/>
                </a:lnTo>
                <a:cubicBezTo>
                  <a:pt x="52319" y="652681"/>
                  <a:pt x="39155" y="656482"/>
                  <a:pt x="29843" y="650378"/>
                </a:cubicBezTo>
                <a:cubicBezTo>
                  <a:pt x="20554" y="644180"/>
                  <a:pt x="16832" y="631050"/>
                  <a:pt x="22953" y="621734"/>
                </a:cubicBezTo>
                <a:lnTo>
                  <a:pt x="312528" y="121143"/>
                </a:lnTo>
                <a:cubicBezTo>
                  <a:pt x="355676" y="46431"/>
                  <a:pt x="436132" y="-21"/>
                  <a:pt x="522351" y="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1" tIns="45704" rIns="91411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44"/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6" descr="E:\งานกราฟฟิค R8\โลโก้ R8WAY\mdavg1hjrmq4hpqds31c2011201445230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2" y="56716"/>
            <a:ext cx="792754" cy="731712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148934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CC\Desktop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25614"/>
            <a:ext cx="4778827" cy="35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4">
            <a:extLst>
              <a:ext uri="{FF2B5EF4-FFF2-40B4-BE49-F238E27FC236}">
                <a16:creationId xmlns:a16="http://schemas.microsoft.com/office/drawing/2014/main" xmlns="" id="{90A4ED98-3189-41A5-8A91-923EBA9AE47F}"/>
              </a:ext>
            </a:extLst>
          </p:cNvPr>
          <p:cNvSpPr txBox="1">
            <a:spLocks/>
          </p:cNvSpPr>
          <p:nvPr/>
        </p:nvSpPr>
        <p:spPr>
          <a:xfrm>
            <a:off x="0" y="739327"/>
            <a:ext cx="8055427" cy="14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h-TH" sz="3000" b="1" dirty="0">
                <a:solidFill>
                  <a:schemeClr val="accent3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คณะที่ 3</a:t>
            </a:r>
          </a:p>
          <a:p>
            <a:pPr>
              <a:defRPr/>
            </a:pPr>
            <a:r>
              <a:rPr lang="th-TH" sz="1800" b="1" dirty="0">
                <a:solidFill>
                  <a:srgbClr val="C00000"/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การพัฒนาระบบบริหารจัดการ</a:t>
            </a:r>
          </a:p>
          <a:p>
            <a:pPr marL="0" indent="0">
              <a:buNone/>
              <a:defRPr/>
            </a:pPr>
            <a:r>
              <a:rPr lang="th-TH" sz="1800" b="1" dirty="0">
                <a:solidFill>
                  <a:srgbClr val="C00000"/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  เพื่อสนับสนุน  การจัดบริการสุขภาพ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40409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l="9983" t="11515" r="6934" b="4537"/>
          <a:stretch/>
        </p:blipFill>
        <p:spPr>
          <a:xfrm>
            <a:off x="397912" y="480686"/>
            <a:ext cx="8338994" cy="47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12">
            <a:extLst>
              <a:ext uri="{FF2B5EF4-FFF2-40B4-BE49-F238E27FC236}">
                <a16:creationId xmlns:a16="http://schemas.microsoft.com/office/drawing/2014/main" xmlns="" id="{5CF8C362-F873-4AB0-923D-CB2BDB2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74557"/>
              </p:ext>
            </p:extLst>
          </p:nvPr>
        </p:nvGraphicFramePr>
        <p:xfrm>
          <a:off x="245539" y="866671"/>
          <a:ext cx="8677781" cy="463830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965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24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697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07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2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54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1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025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จังหวัด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ผล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การดำเนินงานเขตสุขภาพที่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8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รอบที่ 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256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ตามประเด็นการตรวจราชการ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4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ประเด็น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1.</a:t>
                      </a:r>
                      <a:r>
                        <a:rPr lang="en-US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มีข้อมูล(บุคลากร)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en-US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25 </a:t>
                      </a: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คะแนน)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ข้อมูลผลการดำเนินงาน </a:t>
                      </a:r>
                      <a:r>
                        <a:rPr lang="th-TH" sz="1600" b="1" u="sng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ณ </a:t>
                      </a:r>
                      <a:r>
                        <a:rPr lang="th-TH" sz="1600" b="1" u="sng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</a:t>
                      </a:r>
                      <a:r>
                        <a:rPr lang="th-TH" sz="1600" b="1" u="sng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ส.ค. 62</a:t>
                      </a:r>
                      <a:endParaRPr lang="en-US" sz="1600" b="1" u="sng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2.</a:t>
                      </a:r>
                      <a:endParaRPr lang="en-US" sz="16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มีแผนบริหาร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ตำแหน่ง</a:t>
                      </a:r>
                      <a:endParaRPr lang="th-TH" sz="1600" b="1" kern="1300" dirty="0" smtClean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25 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คะแนน)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3. 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การดำเนินการตาม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แผน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(ตำแหน่งว่างลดลงตาม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ที่กำหนด</a:t>
                      </a:r>
                      <a:r>
                        <a:rPr lang="th-TH" sz="1100" b="1" u="sng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ไม่</a:t>
                      </a:r>
                      <a:r>
                        <a:rPr lang="th-TH" sz="1100" b="1" u="sng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เกินร้อยละ</a:t>
                      </a:r>
                      <a:r>
                        <a:rPr lang="th-TH" sz="1100" b="1" u="sng" kern="1300" baseline="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en-US" sz="1100" b="1" u="sng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3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)</a:t>
                      </a: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/>
                      </a:r>
                      <a:b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</a:b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เฉพาะ ขรก. </a:t>
                      </a: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&amp; </a:t>
                      </a:r>
                      <a:r>
                        <a:rPr lang="th-TH" sz="1100" b="1" kern="1300" dirty="0" err="1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พรก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.</a:t>
                      </a:r>
                      <a:r>
                        <a:rPr lang="en-US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)</a:t>
                      </a:r>
                      <a:endParaRPr lang="th-TH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25 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คะแนน)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4.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บุคลากร</a:t>
                      </a: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สาธารณสุขเพียงพอ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u="sng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ไม่น้อยกว่าร้อยละ</a:t>
                      </a:r>
                      <a:r>
                        <a:rPr lang="th-TH" sz="1100" b="1" u="sng" kern="1300" baseline="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100" b="1" u="sng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71)</a:t>
                      </a:r>
                      <a:r>
                        <a:rPr lang="en-US" sz="1100" b="1" kern="1300" spc="-2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spc="-2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en-US" sz="1100" b="1" kern="1300" spc="-2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25 </a:t>
                      </a:r>
                      <a:r>
                        <a:rPr lang="th-TH" sz="1100" b="1" kern="1300" spc="-2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คะแนน)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ผลการประเมิน</a:t>
                      </a:r>
                      <a:r>
                        <a:rPr lang="en-US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รอบ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ผ่าน(√)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ไม่ผ่าน(×)</a:t>
                      </a:r>
                      <a:endParaRPr lang="en-US" sz="105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1. ความเป็นปัจจุบัน (ร้อยละ)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2. มีรายงานข้อมูล</a:t>
                      </a: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บุคลากร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30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(5</a:t>
                      </a:r>
                      <a:r>
                        <a:rPr lang="th-TH" sz="1100" b="1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คะแนน)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30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3.</a:t>
                      </a:r>
                      <a:r>
                        <a:rPr lang="th-TH" sz="1100" b="1" kern="1300" baseline="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มีการใช้</a:t>
                      </a:r>
                      <a:r>
                        <a:rPr lang="th-TH" sz="1100" b="1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ประโยชน์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30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(10 คะแนน)</a:t>
                      </a:r>
                      <a:endParaRPr lang="en-US" sz="1100" b="1" kern="130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30" baseline="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ใบประกอบ</a:t>
                      </a:r>
                      <a:r>
                        <a:rPr lang="th-TH" sz="1100" b="1" spc="-3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วิชาชีพ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3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(4 คะแนน)</a:t>
                      </a:r>
                      <a:endParaRPr lang="en-US" sz="1100" b="1" spc="-30" baseline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18727" marR="187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30" baseline="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วุฒิใน</a:t>
                      </a:r>
                      <a:r>
                        <a:rPr lang="th-TH" sz="1100" b="1" spc="-3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ตำแหน่ง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th-TH" sz="1100" b="1" spc="-30" baseline="0" dirty="0" smtClean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3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(3 คะแนน)</a:t>
                      </a:r>
                      <a:endParaRPr lang="en-US" sz="1100" b="1" spc="-30" baseline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18727" marR="187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70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บันทึกคำสั่งเงินเดือน</a:t>
                      </a:r>
                      <a:r>
                        <a:rPr lang="th-TH" sz="1100" b="1" spc="-7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แล้ว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th-TH" sz="1100" b="1" spc="-7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(3</a:t>
                      </a:r>
                      <a:r>
                        <a:rPr lang="th-TH" sz="1100" b="1" spc="-7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คะแนน)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18727" marR="187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1" kern="13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สกลนคร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98.44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1.29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73.58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หนองคาย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95.04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98.31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1.15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75.70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3.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หนองบัวลำภู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99.07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99.47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 1.92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71.54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4.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นครพนม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99.01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99.40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1.50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89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.32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5.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เลย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spc="-90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spc="-90" baseline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1.56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66.93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6.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อุดรธานี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99.60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1.48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63.17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7.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บึง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กาฬ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97.38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98.80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ครบ 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 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</a:rPr>
                        <a:t>มี 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มี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2.39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</a:t>
                      </a:r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65.66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4377">
                <a:tc grid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b="1" spc="-70" baseline="0" dirty="0"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 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1.52</a:t>
                      </a:r>
                    </a:p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(ว่าง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238 </a:t>
                      </a:r>
                      <a:r>
                        <a:rPr lang="th-TH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ตน.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/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16,991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ตน.)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70.61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(</a:t>
                      </a:r>
                      <a:r>
                        <a:rPr lang="th-TH" sz="1100" b="1" dirty="0" smtClean="0">
                          <a:solidFill>
                            <a:schemeClr val="tx1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17,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380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คน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/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24,</a:t>
                      </a:r>
                      <a:r>
                        <a:rPr lang="th-TH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613ตน.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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S Sadayu" panose="02000000000000000000" pitchFamily="2" charset="-34"/>
                          <a:ea typeface="+mn-ea"/>
                          <a:cs typeface="JS Sadayu" panose="02000000000000000000" pitchFamily="2" charset="-34"/>
                          <a:sym typeface="Wingdings" panose="05000000000000000000" pitchFamily="2" charset="2"/>
                        </a:rPr>
                        <a:t>ผ่าน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S Sadayu" panose="02000000000000000000" pitchFamily="2" charset="-34"/>
                        <a:ea typeface="+mn-ea"/>
                        <a:cs typeface="JS Sadayu" panose="02000000000000000000" pitchFamily="2" charset="-34"/>
                      </a:endParaRPr>
                    </a:p>
                  </a:txBody>
                  <a:tcPr marL="26354" marR="26354" marT="0" marB="0" anchor="ctr">
                    <a:lnL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5" name="สี่เหลี่ยมผืนผ้า 45">
            <a:extLst>
              <a:ext uri="{FF2B5EF4-FFF2-40B4-BE49-F238E27FC236}">
                <a16:creationId xmlns="" xmlns:a16="http://schemas.microsoft.com/office/drawing/2014/main" id="{9216466A-C569-4574-A239-509D5254EC49}"/>
              </a:ext>
            </a:extLst>
          </p:cNvPr>
          <p:cNvSpPr/>
          <p:nvPr/>
        </p:nvSpPr>
        <p:spPr>
          <a:xfrm>
            <a:off x="1876453" y="451509"/>
            <a:ext cx="544963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45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1800" b="1" dirty="0">
                <a:solidFill>
                  <a:srgbClr val="124C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Sadayu" panose="02000000000000000000" pitchFamily="2" charset="-34"/>
                <a:ea typeface="Tahoma" panose="020B0604030504040204" pitchFamily="34" charset="0"/>
                <a:cs typeface="JS Sadayu" panose="02000000000000000000" pitchFamily="2" charset="-34"/>
              </a:rPr>
              <a:t>สรุปผลการตรวจราชการและนิเทศงาน รอบที่ 2/2562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176079" y="354589"/>
            <a:ext cx="1866434" cy="512390"/>
            <a:chOff x="35059" y="83330"/>
            <a:chExt cx="2488579" cy="683188"/>
          </a:xfrm>
          <a:solidFill>
            <a:srgbClr val="00CC66"/>
          </a:solidFill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35059" y="83330"/>
              <a:ext cx="2488579" cy="68318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JS Sadayu" panose="02000000000000000000" pitchFamily="2" charset="-34"/>
                <a:cs typeface="JS Sadayu" panose="02000000000000000000" pitchFamily="2" charset="-34"/>
              </a:endParaRPr>
            </a:p>
          </p:txBody>
        </p:sp>
        <p:sp>
          <p:nvSpPr>
            <p:cNvPr id="52" name="Rectangle 1"/>
            <p:cNvSpPr/>
            <p:nvPr/>
          </p:nvSpPr>
          <p:spPr>
            <a:xfrm>
              <a:off x="254196" y="134281"/>
              <a:ext cx="2182158" cy="564578"/>
            </a:xfrm>
            <a:prstGeom prst="rect">
              <a:avLst/>
            </a:prstGeom>
            <a:grpFill/>
            <a:ln w="12700" cap="flat">
              <a:solidFill>
                <a:srgbClr val="00CC6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6789" tIns="26789" rIns="26789" bIns="26789" numCol="1" spcCol="38100" rtlCol="0" anchor="ctr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JS Sadayu" panose="02000000000000000000" pitchFamily="2" charset="-34"/>
                  <a:cs typeface="JS Sadayu" panose="02000000000000000000" pitchFamily="2" charset="-34"/>
                  <a:sym typeface="Helvetica Neue Medium"/>
                </a:rPr>
                <a:t>  เขตสุขภาพที่ </a:t>
              </a:r>
              <a:r>
                <a:rPr lang="en-US" sz="2400" b="1" dirty="0">
                  <a:solidFill>
                    <a:schemeClr val="bg1"/>
                  </a:solidFill>
                  <a:latin typeface="JS Sadayu" panose="02000000000000000000" pitchFamily="2" charset="-34"/>
                  <a:cs typeface="JS Sadayu" panose="02000000000000000000" pitchFamily="2" charset="-34"/>
                  <a:sym typeface="Helvetica Neue Medium"/>
                </a:rPr>
                <a:t>8</a:t>
              </a:r>
              <a:endParaRPr lang="th-TH" sz="1200" b="1" dirty="0">
                <a:solidFill>
                  <a:schemeClr val="bg1"/>
                </a:solidFill>
                <a:latin typeface="JS Sadayu" panose="02000000000000000000" pitchFamily="2" charset="-34"/>
                <a:cs typeface="JS Sadayu" panose="02000000000000000000" pitchFamily="2" charset="-34"/>
                <a:sym typeface="Helvetica Neue Medium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712541" y="5211516"/>
            <a:ext cx="4579085" cy="399929"/>
            <a:chOff x="-2667496" y="6187312"/>
            <a:chExt cx="5106613" cy="533238"/>
          </a:xfrm>
        </p:grpSpPr>
        <p:sp>
          <p:nvSpPr>
            <p:cNvPr id="63" name="สี่เหลี่ยมผืนผ้า: มุมมน 98">
              <a:extLst>
                <a:ext uri="{FF2B5EF4-FFF2-40B4-BE49-F238E27FC236}">
                  <a16:creationId xmlns:a16="http://schemas.microsoft.com/office/drawing/2014/main" xmlns="" id="{6A02EA3E-5F24-4D86-9855-B234D1410162}"/>
                </a:ext>
              </a:extLst>
            </p:cNvPr>
            <p:cNvSpPr/>
            <p:nvPr/>
          </p:nvSpPr>
          <p:spPr>
            <a:xfrm>
              <a:off x="-2667496" y="6187312"/>
              <a:ext cx="3134695" cy="45140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80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endParaRP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55EBC455-C113-438B-9004-7900FF50C98A}"/>
                </a:ext>
              </a:extLst>
            </p:cNvPr>
            <p:cNvSpPr/>
            <p:nvPr/>
          </p:nvSpPr>
          <p:spPr>
            <a:xfrm>
              <a:off x="-2591291" y="6238368"/>
              <a:ext cx="5030408" cy="48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1"/>
                </a:lnSpc>
              </a:pPr>
              <a:r>
                <a:rPr lang="th-TH" sz="1200" b="1" u="sng" dirty="0">
                  <a:latin typeface="JS Sadayu" panose="02000000000000000000" pitchFamily="2" charset="-34"/>
                  <a:ea typeface="Tahoma" panose="020B0604030504040204" pitchFamily="34" charset="0"/>
                  <a:cs typeface="JS Sadayu" panose="02000000000000000000" pitchFamily="2" charset="-34"/>
                </a:rPr>
                <a:t>เขต</a:t>
              </a:r>
              <a:r>
                <a:rPr lang="th-TH" sz="1200" b="1" dirty="0">
                  <a:latin typeface="JS Sadayu" panose="02000000000000000000" pitchFamily="2" charset="-34"/>
                  <a:ea typeface="Tahoma" panose="020B0604030504040204" pitchFamily="34" charset="0"/>
                  <a:cs typeface="JS Sadayu" panose="02000000000000000000" pitchFamily="2" charset="-34"/>
                </a:rPr>
                <a:t>สุ</a:t>
              </a:r>
              <a:r>
                <a:rPr lang="th-TH" sz="1200" b="1" u="sng" dirty="0">
                  <a:latin typeface="JS Sadayu" panose="02000000000000000000" pitchFamily="2" charset="-34"/>
                  <a:ea typeface="Tahoma" panose="020B0604030504040204" pitchFamily="34" charset="0"/>
                  <a:cs typeface="JS Sadayu" panose="02000000000000000000" pitchFamily="2" charset="-34"/>
                </a:rPr>
                <a:t>ขภาพที่ </a:t>
              </a:r>
              <a:r>
                <a:rPr lang="en-US" sz="1200" b="1" u="sng" dirty="0">
                  <a:latin typeface="JS Sadayu" panose="02000000000000000000" pitchFamily="2" charset="-34"/>
                  <a:ea typeface="Tahoma" panose="020B0604030504040204" pitchFamily="34" charset="0"/>
                  <a:cs typeface="JS Sadayu" panose="02000000000000000000" pitchFamily="2" charset="-34"/>
                </a:rPr>
                <a:t>8</a:t>
              </a:r>
              <a:r>
                <a:rPr lang="th-TH" sz="1200" b="1" dirty="0">
                  <a:latin typeface="JS Sadayu" panose="02000000000000000000" pitchFamily="2" charset="-34"/>
                  <a:ea typeface="Tahoma" panose="020B0604030504040204" pitchFamily="34" charset="0"/>
                  <a:cs typeface="JS Sadayu" panose="02000000000000000000" pitchFamily="2" charset="-34"/>
                </a:rPr>
                <a:t> มี</a:t>
              </a:r>
              <a:r>
                <a:rPr lang="th-TH" sz="1200" b="1" dirty="0">
                  <a:latin typeface="JS Sadayu" panose="02000000000000000000" pitchFamily="2" charset="-34"/>
                  <a:cs typeface="JS Sadayu" panose="02000000000000000000" pitchFamily="2" charset="-34"/>
                </a:rPr>
                <a:t>การบริหารจัดการกำลังคนที่มีประสิทธิภาพ</a:t>
              </a:r>
              <a:endParaRPr lang="th-TH" sz="1200" dirty="0">
                <a:latin typeface="JS Sadayu" panose="02000000000000000000" pitchFamily="2" charset="-34"/>
                <a:cs typeface="JS Sadayu" panose="02000000000000000000" pitchFamily="2" charset="-34"/>
              </a:endParaRPr>
            </a:p>
          </p:txBody>
        </p:sp>
      </p:grpSp>
      <p:grpSp>
        <p:nvGrpSpPr>
          <p:cNvPr id="65" name="กลุ่ม 64"/>
          <p:cNvGrpSpPr/>
          <p:nvPr/>
        </p:nvGrpSpPr>
        <p:grpSpPr>
          <a:xfrm>
            <a:off x="933800" y="4556513"/>
            <a:ext cx="3336797" cy="693295"/>
            <a:chOff x="300915" y="5681125"/>
            <a:chExt cx="4877365" cy="1113690"/>
          </a:xfrm>
        </p:grpSpPr>
        <p:sp>
          <p:nvSpPr>
            <p:cNvPr id="66" name="สี่เหลี่ยมผืนผ้า: มุมมน 98">
              <a:extLst>
                <a:ext uri="{FF2B5EF4-FFF2-40B4-BE49-F238E27FC236}">
                  <a16:creationId xmlns:a16="http://schemas.microsoft.com/office/drawing/2014/main" xmlns="" id="{6A02EA3E-5F24-4D86-9855-B234D1410162}"/>
                </a:ext>
              </a:extLst>
            </p:cNvPr>
            <p:cNvSpPr/>
            <p:nvPr/>
          </p:nvSpPr>
          <p:spPr>
            <a:xfrm rot="16200000">
              <a:off x="2182753" y="3799287"/>
              <a:ext cx="1113690" cy="4877365"/>
            </a:xfrm>
            <a:prstGeom prst="roundRect">
              <a:avLst>
                <a:gd name="adj" fmla="val 15230"/>
              </a:avLst>
            </a:prstGeom>
            <a:solidFill>
              <a:schemeClr val="bg1">
                <a:lumMod val="9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h-TH" sz="1350">
                <a:solidFill>
                  <a:prstClr val="white"/>
                </a:solidFill>
                <a:latin typeface="JS Sadayu" panose="02000000000000000000" pitchFamily="2" charset="-34"/>
                <a:cs typeface="JS Sadayu" panose="02000000000000000000" pitchFamily="2" charset="-34"/>
              </a:endParaRPr>
            </a:p>
          </p:txBody>
        </p:sp>
        <p:sp>
          <p:nvSpPr>
            <p:cNvPr id="67" name="สี่เหลี่ยมผืนผ้า: มุมมน 29">
              <a:extLst>
                <a:ext uri="{FF2B5EF4-FFF2-40B4-BE49-F238E27FC236}">
                  <a16:creationId xmlns:a16="http://schemas.microsoft.com/office/drawing/2014/main" xmlns="" id="{36DB6797-F95A-4BF4-B15B-AE8E4881250E}"/>
                </a:ext>
              </a:extLst>
            </p:cNvPr>
            <p:cNvSpPr/>
            <p:nvPr/>
          </p:nvSpPr>
          <p:spPr>
            <a:xfrm>
              <a:off x="350319" y="5725813"/>
              <a:ext cx="3142381" cy="417619"/>
            </a:xfrm>
            <a:prstGeom prst="roundRect">
              <a:avLst>
                <a:gd name="adj" fmla="val 50000"/>
              </a:avLst>
            </a:prstGeom>
            <a:solidFill>
              <a:srgbClr val="EF556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h-TH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จังหวัดที่มีประสิทธิภาพฯ </a:t>
              </a:r>
              <a:r>
                <a:rPr lang="en-US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7</a:t>
              </a:r>
              <a:r>
                <a:rPr lang="th-TH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 จังหวัด</a:t>
              </a:r>
            </a:p>
          </p:txBody>
        </p:sp>
        <p:sp>
          <p:nvSpPr>
            <p:cNvPr id="68" name="สี่เหลี่ยมผืนผ้า: มุมมน 29">
              <a:extLst>
                <a:ext uri="{FF2B5EF4-FFF2-40B4-BE49-F238E27FC236}">
                  <a16:creationId xmlns:a16="http://schemas.microsoft.com/office/drawing/2014/main" xmlns="" id="{36DB6797-F95A-4BF4-B15B-AE8E4881250E}"/>
                </a:ext>
              </a:extLst>
            </p:cNvPr>
            <p:cNvSpPr/>
            <p:nvPr/>
          </p:nvSpPr>
          <p:spPr>
            <a:xfrm>
              <a:off x="350318" y="6260313"/>
              <a:ext cx="3023728" cy="417619"/>
            </a:xfrm>
            <a:prstGeom prst="roundRect">
              <a:avLst>
                <a:gd name="adj" fmla="val 50000"/>
              </a:avLst>
            </a:prstGeom>
            <a:solidFill>
              <a:srgbClr val="0099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h-TH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จังหวัดทั้งหมด </a:t>
              </a:r>
              <a:r>
                <a:rPr lang="en-US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7</a:t>
              </a:r>
              <a:r>
                <a:rPr lang="th-TH" sz="10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 จังหวัด</a:t>
              </a:r>
            </a:p>
          </p:txBody>
        </p:sp>
        <p:sp>
          <p:nvSpPr>
            <p:cNvPr id="69" name="สี่เหลี่ยมผืนผ้า 26">
              <a:extLst>
                <a:ext uri="{FF2B5EF4-FFF2-40B4-BE49-F238E27FC236}">
                  <a16:creationId xmlns:a16="http://schemas.microsoft.com/office/drawing/2014/main" xmlns="" id="{1A72874D-0712-44FB-A49C-EA1BAE0B89F1}"/>
                </a:ext>
              </a:extLst>
            </p:cNvPr>
            <p:cNvSpPr/>
            <p:nvPr/>
          </p:nvSpPr>
          <p:spPr>
            <a:xfrm>
              <a:off x="3374047" y="6007458"/>
              <a:ext cx="982439" cy="40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88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x</a:t>
              </a:r>
              <a:r>
                <a:rPr lang="th-TH" sz="10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100</a:t>
              </a:r>
            </a:p>
          </p:txBody>
        </p:sp>
        <p:cxnSp>
          <p:nvCxnSpPr>
            <p:cNvPr id="70" name="Straight Connector 58"/>
            <p:cNvCxnSpPr/>
            <p:nvPr/>
          </p:nvCxnSpPr>
          <p:spPr>
            <a:xfrm>
              <a:off x="370488" y="6212170"/>
              <a:ext cx="2946555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สี่เหลี่ยมผืนผ้า 28">
              <a:extLst>
                <a:ext uri="{FF2B5EF4-FFF2-40B4-BE49-F238E27FC236}">
                  <a16:creationId xmlns:a16="http://schemas.microsoft.com/office/drawing/2014/main" xmlns="" id="{9FC74D66-7242-4F7E-A515-0C8C1EA76743}"/>
                </a:ext>
              </a:extLst>
            </p:cNvPr>
            <p:cNvSpPr/>
            <p:nvPr/>
          </p:nvSpPr>
          <p:spPr>
            <a:xfrm>
              <a:off x="3923284" y="6095416"/>
              <a:ext cx="590546" cy="40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=</a:t>
              </a:r>
              <a:endParaRPr lang="th-TH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JS Sadayu" panose="02000000000000000000" pitchFamily="2" charset="-34"/>
                <a:cs typeface="JS Sadayu" panose="02000000000000000000" pitchFamily="2" charset="-34"/>
              </a:endParaRPr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4099902" y="5845275"/>
              <a:ext cx="1078377" cy="888024"/>
              <a:chOff x="7294033" y="5310788"/>
              <a:chExt cx="1538711" cy="1447473"/>
            </a:xfrm>
          </p:grpSpPr>
          <p:sp>
            <p:nvSpPr>
              <p:cNvPr id="73" name="สี่เหลี่ยมผืนผ้า: มุมมน 18">
                <a:extLst>
                  <a:ext uri="{FF2B5EF4-FFF2-40B4-BE49-F238E27FC236}">
                    <a16:creationId xmlns:a16="http://schemas.microsoft.com/office/drawing/2014/main" xmlns="" id="{327C15B7-F91D-4C1D-B5CA-4638515AA169}"/>
                  </a:ext>
                </a:extLst>
              </p:cNvPr>
              <p:cNvSpPr/>
              <p:nvPr/>
            </p:nvSpPr>
            <p:spPr>
              <a:xfrm>
                <a:off x="7514633" y="5310788"/>
                <a:ext cx="1097511" cy="1280164"/>
              </a:xfrm>
              <a:prstGeom prst="roundRect">
                <a:avLst>
                  <a:gd name="adj" fmla="val 28149"/>
                </a:avLst>
              </a:prstGeom>
              <a:solidFill>
                <a:srgbClr val="EF5563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135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endParaRPr>
              </a:p>
            </p:txBody>
          </p:sp>
          <p:sp>
            <p:nvSpPr>
              <p:cNvPr id="74" name="สี่เหลี่ยมผืนผ้า 28">
                <a:extLst>
                  <a:ext uri="{FF2B5EF4-FFF2-40B4-BE49-F238E27FC236}">
                    <a16:creationId xmlns:a16="http://schemas.microsoft.com/office/drawing/2014/main" xmlns="" id="{9FC74D66-7242-4F7E-A515-0C8C1EA76743}"/>
                  </a:ext>
                </a:extLst>
              </p:cNvPr>
              <p:cNvSpPr/>
              <p:nvPr/>
            </p:nvSpPr>
            <p:spPr>
              <a:xfrm>
                <a:off x="7294033" y="5374841"/>
                <a:ext cx="1538711" cy="138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725"/>
                  </a:lnSpc>
                </a:pPr>
                <a:r>
                  <a:rPr lang="th-TH" sz="1050" b="1" dirty="0">
                    <a:solidFill>
                      <a:prstClr val="white"/>
                    </a:solidFill>
                    <a:latin typeface="JS Sadayu" panose="02000000000000000000" pitchFamily="2" charset="-34"/>
                    <a:cs typeface="JS Sadayu" panose="02000000000000000000" pitchFamily="2" charset="-34"/>
                  </a:rPr>
                  <a:t>ร้อยละ</a:t>
                </a:r>
              </a:p>
              <a:p>
                <a:pPr algn="ctr">
                  <a:lnSpc>
                    <a:spcPts val="1725"/>
                  </a:lnSpc>
                </a:pPr>
                <a:r>
                  <a:rPr lang="en-US" sz="1350" b="1" dirty="0">
                    <a:solidFill>
                      <a:prstClr val="white"/>
                    </a:solidFill>
                    <a:latin typeface="JS Sadayu" panose="02000000000000000000" pitchFamily="2" charset="-34"/>
                    <a:cs typeface="JS Sadayu" panose="02000000000000000000" pitchFamily="2" charset="-34"/>
                  </a:rPr>
                  <a:t>100</a:t>
                </a:r>
                <a:endParaRPr lang="th-TH" sz="1350" b="1" dirty="0">
                  <a:solidFill>
                    <a:prstClr val="white"/>
                  </a:solidFill>
                  <a:latin typeface="JS Sadayu" panose="02000000000000000000" pitchFamily="2" charset="-34"/>
                  <a:cs typeface="JS Sadayu" panose="02000000000000000000" pitchFamily="2" charset="-34"/>
                </a:endParaRPr>
              </a:p>
            </p:txBody>
          </p:sp>
        </p:grpSp>
      </p:grpSp>
      <p:sp>
        <p:nvSpPr>
          <p:cNvPr id="75" name="ลูกศรขวา 74"/>
          <p:cNvSpPr/>
          <p:nvPr/>
        </p:nvSpPr>
        <p:spPr>
          <a:xfrm>
            <a:off x="4267637" y="4809709"/>
            <a:ext cx="247580" cy="33790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algn="ctr">
              <a:defRPr/>
            </a:pPr>
            <a:endParaRPr lang="en-US" sz="2101" ker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6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4" y="0"/>
            <a:ext cx="91302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วัตถุ 2"/>
          <p:cNvGraphicFramePr>
            <a:graphicFrameLocks noChangeAspect="1"/>
          </p:cNvGraphicFramePr>
          <p:nvPr>
            <p:extLst/>
          </p:nvPr>
        </p:nvGraphicFramePr>
        <p:xfrm>
          <a:off x="157144" y="2988611"/>
          <a:ext cx="5497171" cy="201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เวิร์กชีต" r:id="rId5" imgW="9448848" imgH="3038484" progId="Excel.Sheet.12">
                  <p:embed/>
                </p:oleObj>
              </mc:Choice>
              <mc:Fallback>
                <p:oleObj name="เวิร์กชีต" r:id="rId5" imgW="9448848" imgH="30384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144" y="2988611"/>
                        <a:ext cx="5497171" cy="201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2848859" y="5246714"/>
            <a:ext cx="3634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dirty="0">
                <a:latin typeface="Kanit" panose="00000500000000000000" pitchFamily="2" charset="-34"/>
                <a:cs typeface="Kanit" panose="00000500000000000000" pitchFamily="2" charset="-34"/>
              </a:rPr>
              <a:t>ที่มา ข้อมูล จาก</a:t>
            </a:r>
            <a:r>
              <a:rPr lang="en-US" sz="900" dirty="0">
                <a:latin typeface="Kanit" panose="00000500000000000000" pitchFamily="2" charset="-34"/>
                <a:cs typeface="Kanit" panose="00000500000000000000" pitchFamily="2" charset="-34"/>
              </a:rPr>
              <a:t>HROPS </a:t>
            </a:r>
            <a:r>
              <a:rPr lang="th-TH" sz="900" dirty="0">
                <a:latin typeface="Kanit" panose="00000500000000000000" pitchFamily="2" charset="-34"/>
                <a:cs typeface="Kanit" panose="00000500000000000000" pitchFamily="2" charset="-34"/>
              </a:rPr>
              <a:t>รายงาน </a:t>
            </a:r>
            <a:r>
              <a:rPr lang="th-TH" sz="900" dirty="0" err="1">
                <a:latin typeface="Kanit" panose="00000500000000000000" pitchFamily="2" charset="-34"/>
                <a:cs typeface="Kanit" panose="00000500000000000000" pitchFamily="2" charset="-34"/>
              </a:rPr>
              <a:t>บว</a:t>
            </a:r>
            <a:r>
              <a:rPr lang="th-TH" sz="900" dirty="0">
                <a:latin typeface="Kanit" panose="00000500000000000000" pitchFamily="2" charset="-34"/>
                <a:cs typeface="Kanit" panose="00000500000000000000" pitchFamily="2" charset="-34"/>
              </a:rPr>
              <a:t>.2 เงื่อนไข อัตราว่าง  ณ  22 ส.ค. 62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694578" y="4167309"/>
            <a:ext cx="341184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ข้อจำกัด  </a:t>
            </a:r>
          </a:p>
          <a:p>
            <a:r>
              <a:rPr lang="th-TH" sz="12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</a:t>
            </a:r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ตำแหน่งว่าง ผอ.</a:t>
            </a:r>
            <a:r>
              <a:rPr lang="th-TH" sz="1200" dirty="0" err="1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รพช</a:t>
            </a:r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 ส่วนใหญ่คุณสมบัติ</a:t>
            </a:r>
          </a:p>
          <a:p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เฉพาะตัวเข้าสู่ตำแหน่ง</a:t>
            </a:r>
          </a:p>
          <a:p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ตำแหน่ง อื่น ๆ อยู่ระหว่างการส่งผลงาน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66490" y="384588"/>
            <a:ext cx="36166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500" b="1" dirty="0">
                <a:latin typeface="Kanit" panose="00000500000000000000" pitchFamily="2" charset="-34"/>
                <a:cs typeface="Kanit" panose="00000500000000000000" pitchFamily="2" charset="-34"/>
              </a:rPr>
              <a:t>สถานการณ์ตำแหน่งว่าง ตามระดับตำแหน่ง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732155" y="1738224"/>
            <a:ext cx="3336689" cy="461665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ตำแหน่งว่างระดับชำนาญการ ส่วนใหญ่ว่างจากการลาออก (แพทย์ </a:t>
            </a:r>
            <a:r>
              <a:rPr lang="th-TH" sz="1200" dirty="0" err="1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ทันตแพทย์</a:t>
            </a:r>
            <a:r>
              <a:rPr lang="th-TH" sz="12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วิชาชีพอื่นๆ)</a:t>
            </a:r>
          </a:p>
        </p:txBody>
      </p:sp>
      <p:graphicFrame>
        <p:nvGraphicFramePr>
          <p:cNvPr id="10" name="วัตถุ 9"/>
          <p:cNvGraphicFramePr>
            <a:graphicFrameLocks noChangeAspect="1"/>
          </p:cNvGraphicFramePr>
          <p:nvPr>
            <p:extLst/>
          </p:nvPr>
        </p:nvGraphicFramePr>
        <p:xfrm>
          <a:off x="120015" y="706145"/>
          <a:ext cx="5571431" cy="1586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เวิร์กชีต" r:id="rId8" imgW="9458425" imgH="2600290" progId="Excel.Sheet.8">
                  <p:embed/>
                </p:oleObj>
              </mc:Choice>
              <mc:Fallback>
                <p:oleObj name="เวิร์กชีต" r:id="rId8" imgW="9458425" imgH="2600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015" y="706145"/>
                        <a:ext cx="5571431" cy="1586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กล่องข้อความ 10"/>
          <p:cNvSpPr txBox="1"/>
          <p:nvPr/>
        </p:nvSpPr>
        <p:spPr>
          <a:xfrm>
            <a:off x="869575" y="2621568"/>
            <a:ext cx="42498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chemeClr val="accent2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ระดับชำนาญการพิเศษ / ระดับเชี่ยวชาญ / อำนวยการสูง</a:t>
            </a:r>
          </a:p>
          <a:p>
            <a:endParaRPr lang="th-TH" sz="1350" dirty="0"/>
          </a:p>
        </p:txBody>
      </p:sp>
    </p:spTree>
    <p:extLst>
      <p:ext uri="{BB962C8B-B14F-4D97-AF65-F5344CB8AC3E}">
        <p14:creationId xmlns:p14="http://schemas.microsoft.com/office/powerpoint/2010/main" val="33238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11560" y="553244"/>
            <a:ext cx="388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300" dirty="0">
                <a:latin typeface="JS Sadayu" panose="02000000000000000000" pitchFamily="2" charset="-34"/>
                <a:cs typeface="JS Sadayu" panose="02000000000000000000" pitchFamily="2" charset="-34"/>
              </a:rPr>
              <a:t>บุคลากรสาธารณสุขเพียงพอ </a:t>
            </a:r>
          </a:p>
          <a:p>
            <a:pPr algn="ctr"/>
            <a:r>
              <a:rPr lang="th-TH" sz="1800" b="1" u="sng" kern="1300" dirty="0">
                <a:solidFill>
                  <a:srgbClr val="FF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ไม่น้อยกว่าร้อยละ 71</a:t>
            </a:r>
            <a:endParaRPr lang="th-TH" sz="1800" dirty="0">
              <a:solidFill>
                <a:srgbClr val="FF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304583"/>
              </p:ext>
            </p:extLst>
          </p:nvPr>
        </p:nvGraphicFramePr>
        <p:xfrm>
          <a:off x="107504" y="1129308"/>
          <a:ext cx="5159600" cy="332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ตัวเชื่อมต่อตรง 3"/>
          <p:cNvCxnSpPr/>
          <p:nvPr/>
        </p:nvCxnSpPr>
        <p:spPr>
          <a:xfrm flipV="1">
            <a:off x="323528" y="1881287"/>
            <a:ext cx="4790331" cy="21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/>
          <p:cNvSpPr txBox="1"/>
          <p:nvPr/>
        </p:nvSpPr>
        <p:spPr>
          <a:xfrm>
            <a:off x="5937337" y="5095885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JS Sadayu" panose="02000000000000000000" pitchFamily="2" charset="-34"/>
                <a:cs typeface="JS Sadayu" panose="02000000000000000000" pitchFamily="2" charset="-34"/>
              </a:rPr>
              <a:t>ที่มา กองบริหารทรัพยากรบุคคล </a:t>
            </a:r>
            <a:r>
              <a:rPr lang="th-TH" sz="1200" dirty="0" err="1">
                <a:latin typeface="JS Sadayu" panose="02000000000000000000" pitchFamily="2" charset="-34"/>
                <a:cs typeface="JS Sadayu" panose="02000000000000000000" pitchFamily="2" charset="-34"/>
              </a:rPr>
              <a:t>สป</a:t>
            </a:r>
            <a:r>
              <a:rPr lang="th-TH" sz="1200" dirty="0">
                <a:latin typeface="JS Sadayu" panose="02000000000000000000" pitchFamily="2" charset="-34"/>
                <a:cs typeface="JS Sadayu" panose="02000000000000000000" pitchFamily="2" charset="-34"/>
              </a:rPr>
              <a:t>. 15 </a:t>
            </a:r>
            <a:r>
              <a:rPr lang="th-TH" sz="1200" dirty="0" err="1">
                <a:latin typeface="JS Sadayu" panose="02000000000000000000" pitchFamily="2" charset="-34"/>
                <a:cs typeface="JS Sadayu" panose="02000000000000000000" pitchFamily="2" charset="-34"/>
              </a:rPr>
              <a:t>ศ.ค</a:t>
            </a:r>
            <a:r>
              <a:rPr lang="th-TH" sz="1200" dirty="0">
                <a:latin typeface="JS Sadayu" panose="02000000000000000000" pitchFamily="2" charset="-34"/>
                <a:cs typeface="JS Sadayu" panose="02000000000000000000" pitchFamily="2" charset="-34"/>
              </a:rPr>
              <a:t>.62</a:t>
            </a:r>
          </a:p>
        </p:txBody>
      </p:sp>
      <p:graphicFrame>
        <p:nvGraphicFramePr>
          <p:cNvPr id="8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23089"/>
              </p:ext>
            </p:extLst>
          </p:nvPr>
        </p:nvGraphicFramePr>
        <p:xfrm>
          <a:off x="5220072" y="1405826"/>
          <a:ext cx="3837967" cy="2741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967"/>
              </a:tblGrid>
              <a:tr h="524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600" b="1" spc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ข้อค้นพบ</a:t>
                      </a:r>
                      <a:endParaRPr lang="th-TH" sz="1600" b="1" spc="0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 marL="51435" marR="51435" marT="25718" marB="2571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  <a:tr h="221633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200" b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ข้อมูลบุคลากร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 (จำนวน </a:t>
                      </a:r>
                      <a:r>
                        <a:rPr lang="en-US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10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สายงาน) ใน </a:t>
                      </a:r>
                      <a:r>
                        <a:rPr lang="en-US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3 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จังหวัด เลย อุดรธานี บึงกาฬ  พบว่า</a:t>
                      </a:r>
                      <a:r>
                        <a:rPr lang="th-TH" sz="1200" b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ขาดแคลนบุคลากร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 สายงานแพทย์ พยาบาลวิชาชีพ </a:t>
                      </a:r>
                      <a:r>
                        <a:rPr lang="th-TH" sz="1200" b="0" baseline="0" dirty="0" err="1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จพ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.</a:t>
                      </a:r>
                      <a:r>
                        <a:rPr lang="th-TH" sz="1200" b="0" baseline="0" dirty="0" err="1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ทันต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สาธารณสุข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ใน </a:t>
                      </a:r>
                      <a:r>
                        <a:rPr lang="en-US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4 </a:t>
                      </a: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จังหวัด สกลนคร จะมีสายงานแพทย์แผนไทย มากกว่ากรอบที่กำหนด เนื่องจากพัฒนาระบบบริการแพทย์แพทย์ไทยของจังหวัดในการบริการ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จังหวัดนครพนม หนองคาย  จำนวนสายงานพยาบาลวิชาชีพ เกินกรอบอัตรากำลังขั้นต่ำ</a:t>
                      </a:r>
                    </a:p>
                  </a:txBody>
                  <a:tcPr marL="51435" marR="51435" marT="25718" marB="25718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3740"/>
              </p:ext>
            </p:extLst>
          </p:nvPr>
        </p:nvGraphicFramePr>
        <p:xfrm>
          <a:off x="1671035" y="566582"/>
          <a:ext cx="5667939" cy="1351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7939"/>
              </a:tblGrid>
              <a:tr h="385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500" b="1" spc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ข้อค้นพบ</a:t>
                      </a:r>
                      <a:endParaRPr lang="th-TH" sz="1500" b="1" spc="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51435" marR="51435" marT="25718" marB="2571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5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-ข้อมูลใบประกอบวิชาชีพในระบบ</a:t>
                      </a:r>
                      <a:r>
                        <a:rPr lang="en-US" sz="15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HROPS </a:t>
                      </a:r>
                      <a:r>
                        <a:rPr lang="th-TH" sz="15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ตำแหน่ง</a:t>
                      </a:r>
                      <a:r>
                        <a:rPr lang="th-TH" sz="1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พยาบาลวิชาชีพ</a:t>
                      </a:r>
                      <a:r>
                        <a:rPr lang="th-TH" sz="15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endParaRPr lang="en-US" sz="15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500" b="1" baseline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อยู่ระหว่างดำเนินการต่อใบอนุญาต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5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-ความขาดแคลนบุคลากร</a:t>
                      </a:r>
                      <a:r>
                        <a:rPr lang="th-TH" sz="1500" b="1" baseline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โดยเฉพาะ</a:t>
                      </a:r>
                      <a:r>
                        <a:rPr lang="th-TH" sz="15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สายงานให้บริการทางการแพทย์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th-TH" sz="1500" b="1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51435" marR="51435" marT="25718" marB="25718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32049"/>
              </p:ext>
            </p:extLst>
          </p:nvPr>
        </p:nvGraphicFramePr>
        <p:xfrm>
          <a:off x="1680694" y="2099720"/>
          <a:ext cx="5660265" cy="1445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265"/>
              </a:tblGrid>
              <a:tr h="459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500" b="1" spc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ข้อเสนอแนะ</a:t>
                      </a:r>
                      <a:endParaRPr lang="th-TH" sz="1500" b="1" spc="0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51435" marR="51435" marT="25718" marB="2571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9F5"/>
                    </a:solidFill>
                  </a:tcPr>
                </a:tc>
              </a:tr>
              <a:tr h="9865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500" b="1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-กำหนดแนวทางและรูปแบบการวางแผนกำลังคนในระดับเขตสุขภาพ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500" b="1" baseline="0" dirty="0" smtClean="0"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จำนวนบุคลากรต่อคุณภาพการให้บริการ</a:t>
                      </a:r>
                      <a:endParaRPr lang="th-TH" sz="1500" b="1" dirty="0"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51435" marR="51435" marT="25718" marB="25718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29582"/>
              </p:ext>
            </p:extLst>
          </p:nvPr>
        </p:nvGraphicFramePr>
        <p:xfrm>
          <a:off x="2827752" y="3740690"/>
          <a:ext cx="3726971" cy="135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358"/>
                <a:gridCol w="957314"/>
                <a:gridCol w="1353299"/>
              </a:tblGrid>
              <a:tr h="67752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1500" b="1" spc="0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คะแนนรวมไม่น้อยกว่าเป้าหมาย</a:t>
                      </a:r>
                      <a:endParaRPr lang="th-TH" sz="1500" b="1" spc="0" dirty="0">
                        <a:solidFill>
                          <a:srgbClr val="00206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E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1500" b="1" spc="0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ผลงาน</a:t>
                      </a:r>
                      <a:endParaRPr lang="th-TH" sz="1500" b="1" spc="0" dirty="0">
                        <a:solidFill>
                          <a:srgbClr val="00206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E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1500" b="1" spc="0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ผลการประเมิน</a:t>
                      </a:r>
                      <a:endParaRPr lang="th-TH" sz="1500" b="1" spc="0" dirty="0">
                        <a:solidFill>
                          <a:srgbClr val="00206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EEB1"/>
                    </a:solidFill>
                  </a:tcPr>
                </a:tc>
              </a:tr>
              <a:tr h="67752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b="1" u="sng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&gt;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 70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ร้อยละ </a:t>
                      </a:r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100</a:t>
                      </a:r>
                      <a:endParaRPr lang="th-TH" sz="1400" b="1" u="none" dirty="0" smtClean="0">
                        <a:solidFill>
                          <a:srgbClr val="00206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2400" b="1" spc="0" dirty="0" smtClean="0">
                          <a:solidFill>
                            <a:srgbClr val="00B050"/>
                          </a:solidFill>
                          <a:latin typeface="JS Sadayu" panose="02000000000000000000" pitchFamily="2" charset="-34"/>
                          <a:cs typeface="JS Sadayu" panose="02000000000000000000" pitchFamily="2" charset="-34"/>
                        </a:rPr>
                        <a:t>ผ่าน</a:t>
                      </a:r>
                      <a:endParaRPr lang="th-TH" sz="2400" b="1" spc="0" dirty="0">
                        <a:solidFill>
                          <a:srgbClr val="00B050"/>
                        </a:solidFill>
                        <a:latin typeface="JS Sadayu" panose="02000000000000000000" pitchFamily="2" charset="-34"/>
                        <a:cs typeface="JS Sadayu" panose="02000000000000000000" pitchFamily="2" charset="-34"/>
                      </a:endParaRPr>
                    </a:p>
                  </a:txBody>
                  <a:tcPr marL="68581" marR="68581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7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2338</Words>
  <Application>Microsoft Office PowerPoint</Application>
  <PresentationFormat>นำเสนอทางหน้าจอ (16:10)</PresentationFormat>
  <Paragraphs>394</Paragraphs>
  <Slides>33</Slides>
  <Notes>14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8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42" baseType="lpstr">
      <vt:lpstr>ชุดรูปแบบของ Office</vt:lpstr>
      <vt:lpstr>1_Contents Slide Master</vt:lpstr>
      <vt:lpstr>2_Contents Slide Master</vt:lpstr>
      <vt:lpstr>3_Contents Slide Master</vt:lpstr>
      <vt:lpstr>2_ธีมของ Office</vt:lpstr>
      <vt:lpstr>4_ธีมของ Office</vt:lpstr>
      <vt:lpstr>4_ชุดรูปแบบของ Office</vt:lpstr>
      <vt:lpstr>4_Contents Slide Master</vt:lpstr>
      <vt:lpstr>เวิร์กชีต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จุดแข็ง 1. จังหวัดสกลนคร เป็นต้นแบบ เชิญวิทยากรจาก กพร.มาถ่ายทอดความรู้ สร้างทีมพี่เลี้ยงใน     การดำเนินงาน ในระดับจังหวัด อำเภอ มีการเรียนรู้กระบวนการทำงาน การนิเทศ  ติดตาม      สร้างแรงจูงใจ ต่อเนื่อง เช่น สสอ.พรรณนานิคม เป็น Model ของจังหวัด  2. สสจ.เลย เป็นต้นแบบในการเขียนกระบวนงาน ตอบคำถาม ได้อย่างชัดเจน 3. สสจ.อุดรธานี เชื่อมโยงการดำเนินงานกับมาตรฐานต่างๆ พัฒนาสู่งานประจำ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 pc</dc:creator>
  <cp:lastModifiedBy>asus pc</cp:lastModifiedBy>
  <cp:revision>794</cp:revision>
  <cp:lastPrinted>2019-08-28T12:58:58Z</cp:lastPrinted>
  <dcterms:created xsi:type="dcterms:W3CDTF">2019-04-20T07:15:19Z</dcterms:created>
  <dcterms:modified xsi:type="dcterms:W3CDTF">2019-09-03T16:23:39Z</dcterms:modified>
</cp:coreProperties>
</file>